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5143500" cx="9144000"/>
  <p:notesSz cx="6858000" cy="9144000"/>
  <p:embeddedFontLst>
    <p:embeddedFont>
      <p:font typeface="Caveat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3B33884-E37E-4B4B-9A29-E55A63F311A8}">
  <a:tblStyle styleId="{43B33884-E37E-4B4B-9A29-E55A63F311A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Caveat-regular.fnt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font" Target="fonts/Caveat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eb079b970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eb079b970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dd3e47b94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dd3e47b94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e9e7384a1b_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e9e7384a1b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dd3e47b944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dd3e47b944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dec2adbc4d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dec2adbc4d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eb079b970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eb079b970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e9e7384a1b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e9e7384a1b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minutes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dd3e47b94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dd3e47b94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 minutes for Professor Galusky to speak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eb55db1b5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eb55db1b5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 minutes for Professor Galusky to speak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eb55db1b5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eb55db1b5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 minutes for Professor Galusky to speak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dd3e4795f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dd3e4795f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minutes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eb55db1b5a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eb55db1b5a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 minutes for Professor Galusky to speak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dec2adbc4d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dec2adbc4d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dd3e47b944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dd3e47b94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Interactive Portion 10-15 minutes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dc246c48b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dc246c48b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dec2adbc4d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dec2adbc4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minutes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dd3e4795f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dd3e4795f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dd3e47b94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dd3e47b94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minutes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e9e7384a1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e9e7384a1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 minutes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dd3e47b94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dd3e47b94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minutes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e9e7384a1b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e9e7384a1b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minutes + 4 minutes of questions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dd3e47b94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dd3e47b94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e9e7384a1b_2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e9e7384a1b_2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rcwaste.org/" TargetMode="External"/><Relationship Id="rId4" Type="http://schemas.openxmlformats.org/officeDocument/2006/relationships/hyperlink" Target="https://ucanr.edu/program/uc-master-gardener-program" TargetMode="External"/><Relationship Id="rId5" Type="http://schemas.openxmlformats.org/officeDocument/2006/relationships/hyperlink" Target="https://www.krcb.com/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gif"/><Relationship Id="rId4" Type="http://schemas.openxmlformats.org/officeDocument/2006/relationships/hyperlink" Target="https://www2.calrecycle.ca.gov/Docs/Web/112236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youtube.com/watch?v=StuuSArAxnk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9663" y="169412"/>
            <a:ext cx="4804675" cy="48046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114325" y="-79125"/>
            <a:ext cx="6568500" cy="79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rgbClr val="000000"/>
                </a:solidFill>
              </a:rPr>
              <a:t>Trash, Recycle, Compost: </a:t>
            </a:r>
            <a:endParaRPr b="1" sz="3480">
              <a:solidFill>
                <a:srgbClr val="000000"/>
              </a:solidFill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2575525" y="4346200"/>
            <a:ext cx="6568500" cy="7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dk1"/>
                </a:solidFill>
              </a:rPr>
              <a:t>Getting Campus Waste Right</a:t>
            </a:r>
            <a:endParaRPr b="1" sz="3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/>
          <p:nvPr/>
        </p:nvSpPr>
        <p:spPr>
          <a:xfrm>
            <a:off x="189900" y="316025"/>
            <a:ext cx="4240800" cy="8307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 RECYCLING</a:t>
            </a:r>
            <a:endParaRPr/>
          </a:p>
        </p:txBody>
      </p:sp>
      <p:sp>
        <p:nvSpPr>
          <p:cNvPr id="121" name="Google Shape;121;p22"/>
          <p:cNvSpPr txBox="1"/>
          <p:nvPr>
            <p:ph idx="1" type="body"/>
          </p:nvPr>
        </p:nvSpPr>
        <p:spPr>
          <a:xfrm>
            <a:off x="167188" y="1269925"/>
            <a:ext cx="37389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BLUE RECYCLING BINS</a:t>
            </a:r>
            <a:r>
              <a:rPr lang="en"/>
              <a:t> </a:t>
            </a:r>
            <a:endParaRPr/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463" y="1854827"/>
            <a:ext cx="2466325" cy="246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/>
          <p:nvPr/>
        </p:nvSpPr>
        <p:spPr>
          <a:xfrm>
            <a:off x="4571988" y="1393113"/>
            <a:ext cx="348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BUY-BACK CENTERS </a:t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0988" y="1895125"/>
            <a:ext cx="2619375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2"/>
          <p:cNvSpPr txBox="1"/>
          <p:nvPr/>
        </p:nvSpPr>
        <p:spPr>
          <a:xfrm>
            <a:off x="4572000" y="3801700"/>
            <a:ext cx="4382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CRV (California Redemption Value): </a:t>
            </a:r>
            <a:r>
              <a:rPr lang="en" sz="1800">
                <a:solidFill>
                  <a:schemeClr val="dk2"/>
                </a:solidFill>
              </a:rPr>
              <a:t>deposit fee consumers pay when purchasing eligible </a:t>
            </a:r>
            <a:r>
              <a:rPr lang="en" sz="1800">
                <a:solidFill>
                  <a:schemeClr val="dk2"/>
                </a:solidFill>
              </a:rPr>
              <a:t>beverages</a:t>
            </a:r>
            <a:r>
              <a:rPr lang="en" sz="1800">
                <a:solidFill>
                  <a:schemeClr val="dk2"/>
                </a:solidFill>
              </a:rPr>
              <a:t> California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TRASH 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" name="Google Shape;131;p23"/>
          <p:cNvSpPr txBox="1"/>
          <p:nvPr>
            <p:ph idx="1" type="body"/>
          </p:nvPr>
        </p:nvSpPr>
        <p:spPr>
          <a:xfrm>
            <a:off x="311700" y="1327900"/>
            <a:ext cx="2960100" cy="33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600">
                <a:latin typeface="Times New Roman"/>
                <a:ea typeface="Times New Roman"/>
                <a:cs typeface="Times New Roman"/>
                <a:sym typeface="Times New Roman"/>
              </a:rPr>
              <a:t>Everything</a:t>
            </a:r>
            <a:r>
              <a:rPr lang="en" sz="2600">
                <a:latin typeface="Times New Roman"/>
                <a:ea typeface="Times New Roman"/>
                <a:cs typeface="Times New Roman"/>
                <a:sym typeface="Times New Roman"/>
              </a:rPr>
              <a:t> Else 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6789" y="1"/>
            <a:ext cx="2960100" cy="5403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>
            <p:ph type="title"/>
          </p:nvPr>
        </p:nvSpPr>
        <p:spPr>
          <a:xfrm>
            <a:off x="311700" y="310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WHAT IS TRASH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Google Shape;138;p24"/>
          <p:cNvSpPr txBox="1"/>
          <p:nvPr>
            <p:ph idx="1" type="body"/>
          </p:nvPr>
        </p:nvSpPr>
        <p:spPr>
          <a:xfrm>
            <a:off x="311700" y="883575"/>
            <a:ext cx="8520600" cy="11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Unwanted, discarded materials or waste including everyday items 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7313" y="1950225"/>
            <a:ext cx="1914525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/>
          <p:nvPr/>
        </p:nvSpPr>
        <p:spPr>
          <a:xfrm>
            <a:off x="366375" y="1683975"/>
            <a:ext cx="47913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BENEFITS of PROPER DISPOSAL: </a:t>
            </a:r>
            <a:endParaRPr b="1" sz="20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-Pest Control </a:t>
            </a:r>
            <a:endParaRPr sz="20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-Public Safety and prevents hazardous items cluttering streets, parks, and pathways </a:t>
            </a:r>
            <a:endParaRPr sz="20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-Pollution prevention of chemicals and toxins in local water supplies and the environment </a:t>
            </a:r>
            <a:endParaRPr sz="20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-Beautiful and Clean Communities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COMPOST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Google Shape;146;p25"/>
          <p:cNvSpPr txBox="1"/>
          <p:nvPr>
            <p:ph idx="1" type="body"/>
          </p:nvPr>
        </p:nvSpPr>
        <p:spPr>
          <a:xfrm>
            <a:off x="311700" y="1196325"/>
            <a:ext cx="3003900" cy="33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600"/>
              <a:t>Food Scraps and Yard Waste </a:t>
            </a:r>
            <a:endParaRPr sz="2600"/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6950" y="0"/>
            <a:ext cx="4510548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WHAT IS COMPOSTING 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26"/>
          <p:cNvSpPr txBox="1"/>
          <p:nvPr>
            <p:ph idx="1" type="body"/>
          </p:nvPr>
        </p:nvSpPr>
        <p:spPr>
          <a:xfrm>
            <a:off x="311700" y="1152475"/>
            <a:ext cx="8520600" cy="10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Helps with </a:t>
            </a: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sustainability</a:t>
            </a: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 and helps the environment by turning food waste into soil </a:t>
            </a: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that can be reused as nutrient-rich soil instead</a:t>
            </a: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 of harmful gases.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" name="Google Shape;154;p26"/>
          <p:cNvSpPr txBox="1"/>
          <p:nvPr/>
        </p:nvSpPr>
        <p:spPr>
          <a:xfrm>
            <a:off x="311700" y="2336325"/>
            <a:ext cx="57150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BENEFITS: </a:t>
            </a:r>
            <a:endParaRPr b="1" sz="20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-less methane leads to less heat trapped in the atmosphere </a:t>
            </a:r>
            <a:endParaRPr sz="20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-add nutrients that assist with plant growth </a:t>
            </a:r>
            <a:endParaRPr sz="20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-limits trash in landfills </a:t>
            </a:r>
            <a:endParaRPr sz="20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/>
          <p:nvPr/>
        </p:nvSpPr>
        <p:spPr>
          <a:xfrm>
            <a:off x="201975" y="345250"/>
            <a:ext cx="4873500" cy="7389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 COMPOSTING</a:t>
            </a:r>
            <a:endParaRPr/>
          </a:p>
        </p:txBody>
      </p:sp>
      <p:sp>
        <p:nvSpPr>
          <p:cNvPr id="161" name="Google Shape;161;p27"/>
          <p:cNvSpPr txBox="1"/>
          <p:nvPr>
            <p:ph idx="1" type="body"/>
          </p:nvPr>
        </p:nvSpPr>
        <p:spPr>
          <a:xfrm>
            <a:off x="201975" y="1731650"/>
            <a:ext cx="2607000" cy="51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RESTAURANT</a:t>
            </a:r>
            <a:r>
              <a:rPr lang="en"/>
              <a:t>: </a:t>
            </a:r>
            <a:endParaRPr/>
          </a:p>
        </p:txBody>
      </p:sp>
      <p:pic>
        <p:nvPicPr>
          <p:cNvPr id="162" name="Google Shape;1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9375" y="2478475"/>
            <a:ext cx="2789900" cy="20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50" y="2531601"/>
            <a:ext cx="3203325" cy="181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5377" y="2248550"/>
            <a:ext cx="2925300" cy="219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7"/>
          <p:cNvSpPr txBox="1"/>
          <p:nvPr/>
        </p:nvSpPr>
        <p:spPr>
          <a:xfrm>
            <a:off x="3174525" y="1378650"/>
            <a:ext cx="2607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GREEN BINS OUTSIDE/ HOME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6" name="Google Shape;166;p27"/>
          <p:cNvSpPr txBox="1"/>
          <p:nvPr/>
        </p:nvSpPr>
        <p:spPr>
          <a:xfrm>
            <a:off x="6147075" y="1620650"/>
            <a:ext cx="2607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AT HOME COMPOSTING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Times New Roman"/>
                <a:ea typeface="Times New Roman"/>
                <a:cs typeface="Times New Roman"/>
                <a:sym typeface="Times New Roman"/>
              </a:rPr>
              <a:t>DIFFERENT FORMS OF COMPOSTING 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72" name="Google Shape;172;p28"/>
          <p:cNvGraphicFramePr/>
          <p:nvPr/>
        </p:nvGraphicFramePr>
        <p:xfrm>
          <a:off x="952500" y="1241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{43B33884-E37E-4B4B-9A29-E55A63F311A8}</a:tableStyleId>
              </a:tblPr>
              <a:tblGrid>
                <a:gridCol w="7239000"/>
              </a:tblGrid>
              <a:tr h="108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2000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Micro/ Indoor </a:t>
                      </a:r>
                      <a:endParaRPr b="1" sz="2000">
                        <a:solidFill>
                          <a:schemeClr val="dk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000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-Jar Composting </a:t>
                      </a:r>
                      <a:endParaRPr sz="2000">
                        <a:solidFill>
                          <a:schemeClr val="dk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000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-Worm Bins (Vermicomposting)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68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2000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Individual Outdoor </a:t>
                      </a:r>
                      <a:endParaRPr b="1" sz="2000">
                        <a:solidFill>
                          <a:schemeClr val="dk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000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-Backyard Bins &amp; Tumblers </a:t>
                      </a:r>
                      <a:endParaRPr sz="2000">
                        <a:solidFill>
                          <a:schemeClr val="dk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000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-Trench Composting </a:t>
                      </a:r>
                      <a:endParaRPr sz="2000">
                        <a:solidFill>
                          <a:schemeClr val="dk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68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2000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Community/ Municipal </a:t>
                      </a:r>
                      <a:endParaRPr b="1" sz="2000">
                        <a:solidFill>
                          <a:schemeClr val="dk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000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-Community/ Org Volunteering </a:t>
                      </a:r>
                      <a:endParaRPr sz="2000">
                        <a:solidFill>
                          <a:schemeClr val="dk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000">
                          <a:solidFill>
                            <a:schemeClr val="dk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-Green Bins (Industrial)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SPORES LAB</a:t>
            </a:r>
            <a:endParaRPr/>
          </a:p>
        </p:txBody>
      </p:sp>
      <p:sp>
        <p:nvSpPr>
          <p:cNvPr id="178" name="Google Shape;178;p29"/>
          <p:cNvSpPr txBox="1"/>
          <p:nvPr>
            <p:ph idx="1" type="body"/>
          </p:nvPr>
        </p:nvSpPr>
        <p:spPr>
          <a:xfrm>
            <a:off x="311700" y="1179050"/>
            <a:ext cx="4596900" cy="33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</a:rPr>
              <a:t>S</a:t>
            </a:r>
            <a:r>
              <a:rPr b="1" lang="en"/>
              <a:t>ustainable 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</a:rPr>
              <a:t>P</a:t>
            </a:r>
            <a:r>
              <a:rPr b="1" lang="en"/>
              <a:t>lant 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</a:rPr>
              <a:t>O</a:t>
            </a:r>
            <a:r>
              <a:rPr b="1" lang="en"/>
              <a:t>perations 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</a:rPr>
              <a:t>R</a:t>
            </a:r>
            <a:r>
              <a:rPr b="1" lang="en"/>
              <a:t>esearch &amp; 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</a:rPr>
              <a:t>E</a:t>
            </a:r>
            <a:r>
              <a:rPr b="1" lang="en"/>
              <a:t>nvironmental 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38761D"/>
                </a:solidFill>
              </a:rPr>
              <a:t>S</a:t>
            </a:r>
            <a:r>
              <a:rPr b="1" lang="en"/>
              <a:t>tewardship </a:t>
            </a:r>
            <a:endParaRPr b="1"/>
          </a:p>
        </p:txBody>
      </p:sp>
      <p:pic>
        <p:nvPicPr>
          <p:cNvPr id="179" name="Google Shape;179;p29" title="IMG_975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0900" y="2081475"/>
            <a:ext cx="3818926" cy="286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9" title="IMG_976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6924" y="194450"/>
            <a:ext cx="3615375" cy="271152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9"/>
          <p:cNvSpPr txBox="1"/>
          <p:nvPr/>
        </p:nvSpPr>
        <p:spPr>
          <a:xfrm>
            <a:off x="2596075" y="1017725"/>
            <a:ext cx="3615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1800 sq ft 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backyard scale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2" name="Google Shape;182;p29"/>
          <p:cNvSpPr txBox="1"/>
          <p:nvPr/>
        </p:nvSpPr>
        <p:spPr>
          <a:xfrm>
            <a:off x="6211375" y="3499225"/>
            <a:ext cx="2743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volunteer hours 2X per week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SPORES LAB - Backyard Scale</a:t>
            </a:r>
            <a:endParaRPr/>
          </a:p>
        </p:txBody>
      </p:sp>
      <p:sp>
        <p:nvSpPr>
          <p:cNvPr id="188" name="Google Shape;188;p30"/>
          <p:cNvSpPr txBox="1"/>
          <p:nvPr>
            <p:ph idx="1" type="body"/>
          </p:nvPr>
        </p:nvSpPr>
        <p:spPr>
          <a:xfrm>
            <a:off x="0" y="1179050"/>
            <a:ext cx="4596900" cy="38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b="1" lang="en" sz="2500">
                <a:solidFill>
                  <a:srgbClr val="38761D"/>
                </a:solidFill>
              </a:rPr>
              <a:t>Three Bin System</a:t>
            </a:r>
            <a:endParaRPr b="1" sz="2500">
              <a:solidFill>
                <a:srgbClr val="38761D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Char char="○"/>
            </a:pPr>
            <a:r>
              <a:rPr b="1" lang="en" sz="2000">
                <a:solidFill>
                  <a:srgbClr val="38761D"/>
                </a:solidFill>
              </a:rPr>
              <a:t>1 cubic yard each</a:t>
            </a:r>
            <a:endParaRPr b="1" sz="2000">
              <a:solidFill>
                <a:srgbClr val="38761D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b="1" lang="en" sz="2000">
                <a:solidFill>
                  <a:srgbClr val="38761D"/>
                </a:solidFill>
              </a:rPr>
              <a:t>Fresh material added and turned b/n two bins</a:t>
            </a:r>
            <a:endParaRPr b="1" sz="2000">
              <a:solidFill>
                <a:srgbClr val="38761D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Char char="○"/>
            </a:pPr>
            <a:r>
              <a:rPr b="1" lang="en" sz="2000">
                <a:solidFill>
                  <a:srgbClr val="38761D"/>
                </a:solidFill>
              </a:rPr>
              <a:t>Third bin stores ‘mature’ compost</a:t>
            </a:r>
            <a:endParaRPr b="1" sz="2000">
              <a:solidFill>
                <a:srgbClr val="38761D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Char char="○"/>
            </a:pPr>
            <a:r>
              <a:rPr b="1" lang="en" sz="2000">
                <a:solidFill>
                  <a:srgbClr val="38761D"/>
                </a:solidFill>
              </a:rPr>
              <a:t>Hydrated regularly with harvest rinse water</a:t>
            </a:r>
            <a:endParaRPr b="1" sz="20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800">
              <a:solidFill>
                <a:srgbClr val="38761D"/>
              </a:solidFill>
            </a:endParaRPr>
          </a:p>
        </p:txBody>
      </p:sp>
      <p:pic>
        <p:nvPicPr>
          <p:cNvPr id="189" name="Google Shape;189;p30" title="IMG_6397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7900" y="1179050"/>
            <a:ext cx="3930598" cy="294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/>
          <p:nvPr>
            <p:ph type="title"/>
          </p:nvPr>
        </p:nvSpPr>
        <p:spPr>
          <a:xfrm>
            <a:off x="311700" y="139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SPORES LAB - Backyard Scale</a:t>
            </a:r>
            <a:endParaRPr/>
          </a:p>
        </p:txBody>
      </p:sp>
      <p:sp>
        <p:nvSpPr>
          <p:cNvPr id="195" name="Google Shape;195;p31"/>
          <p:cNvSpPr txBox="1"/>
          <p:nvPr>
            <p:ph idx="1" type="body"/>
          </p:nvPr>
        </p:nvSpPr>
        <p:spPr>
          <a:xfrm>
            <a:off x="135900" y="813900"/>
            <a:ext cx="4894500" cy="405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Char char="●"/>
            </a:pPr>
            <a:r>
              <a:rPr b="1" lang="en" sz="2000">
                <a:solidFill>
                  <a:srgbClr val="38761D"/>
                </a:solidFill>
              </a:rPr>
              <a:t>Nearly all organic waste utilized</a:t>
            </a:r>
            <a:endParaRPr b="1" sz="2000">
              <a:solidFill>
                <a:srgbClr val="38761D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700"/>
              <a:buChar char="○"/>
            </a:pPr>
            <a:r>
              <a:rPr b="1" lang="en" sz="1700">
                <a:solidFill>
                  <a:srgbClr val="38761D"/>
                </a:solidFill>
              </a:rPr>
              <a:t>Weeds accepted</a:t>
            </a:r>
            <a:endParaRPr b="1" sz="1700">
              <a:solidFill>
                <a:srgbClr val="38761D"/>
              </a:solidFill>
            </a:endParaRPr>
          </a:p>
          <a:p>
            <a:pPr indent="-336550" lvl="2" marL="13716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700"/>
              <a:buChar char="■"/>
            </a:pPr>
            <a:r>
              <a:rPr b="1" lang="en" sz="1700">
                <a:solidFill>
                  <a:srgbClr val="38761D"/>
                </a:solidFill>
              </a:rPr>
              <a:t>No seeds is best</a:t>
            </a:r>
            <a:endParaRPr b="1" sz="1700">
              <a:solidFill>
                <a:srgbClr val="38761D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700"/>
              <a:buChar char="○"/>
            </a:pPr>
            <a:r>
              <a:rPr b="1" lang="en" sz="1700">
                <a:solidFill>
                  <a:srgbClr val="38761D"/>
                </a:solidFill>
              </a:rPr>
              <a:t>Diseased and woody material diverted </a:t>
            </a:r>
            <a:endParaRPr b="1" sz="1700">
              <a:solidFill>
                <a:srgbClr val="38761D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Char char="●"/>
            </a:pPr>
            <a:r>
              <a:rPr b="1" lang="en" sz="2000">
                <a:solidFill>
                  <a:srgbClr val="38761D"/>
                </a:solidFill>
              </a:rPr>
              <a:t>Human powered!</a:t>
            </a:r>
            <a:endParaRPr b="1" sz="2000">
              <a:solidFill>
                <a:srgbClr val="38761D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700"/>
              <a:buChar char="○"/>
            </a:pPr>
            <a:r>
              <a:rPr b="1" lang="en" sz="1700">
                <a:solidFill>
                  <a:srgbClr val="38761D"/>
                </a:solidFill>
              </a:rPr>
              <a:t>Chop, turn, repeat</a:t>
            </a:r>
            <a:endParaRPr b="1" sz="1700">
              <a:solidFill>
                <a:srgbClr val="38761D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700"/>
              <a:buChar char="○"/>
            </a:pPr>
            <a:r>
              <a:rPr b="1" lang="en" sz="1700">
                <a:solidFill>
                  <a:srgbClr val="38761D"/>
                </a:solidFill>
              </a:rPr>
              <a:t>Difficult to keep aerobic</a:t>
            </a:r>
            <a:endParaRPr b="1" sz="1700">
              <a:solidFill>
                <a:srgbClr val="38761D"/>
              </a:solidFill>
            </a:endParaRPr>
          </a:p>
          <a:p>
            <a:pPr indent="-336550" lvl="2" marL="13716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700"/>
              <a:buChar char="■"/>
            </a:pPr>
            <a:r>
              <a:rPr b="1" lang="en" sz="1700">
                <a:solidFill>
                  <a:srgbClr val="38761D"/>
                </a:solidFill>
              </a:rPr>
              <a:t>Easier with more ‘browns’</a:t>
            </a:r>
            <a:endParaRPr b="1" sz="1700">
              <a:solidFill>
                <a:srgbClr val="38761D"/>
              </a:solidFill>
            </a:endParaRPr>
          </a:p>
          <a:p>
            <a:pPr indent="-336550" lvl="2" marL="13716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700"/>
              <a:buChar char="■"/>
            </a:pPr>
            <a:r>
              <a:rPr b="1" lang="en" sz="1700">
                <a:solidFill>
                  <a:srgbClr val="38761D"/>
                </a:solidFill>
              </a:rPr>
              <a:t>Paper or cardboard?</a:t>
            </a:r>
            <a:endParaRPr b="1" sz="1700">
              <a:solidFill>
                <a:srgbClr val="38761D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700"/>
              <a:buChar char="○"/>
            </a:pPr>
            <a:r>
              <a:rPr b="1" lang="en" sz="1700">
                <a:solidFill>
                  <a:srgbClr val="38761D"/>
                </a:solidFill>
              </a:rPr>
              <a:t>More turning = faster and less smell</a:t>
            </a:r>
            <a:endParaRPr b="1" sz="1700">
              <a:solidFill>
                <a:srgbClr val="38761D"/>
              </a:solidFill>
            </a:endParaRPr>
          </a:p>
        </p:txBody>
      </p:sp>
      <p:pic>
        <p:nvPicPr>
          <p:cNvPr id="196" name="Google Shape;196;p31" title="IMG_6398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2775" y="559675"/>
            <a:ext cx="2865731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464350" y="480250"/>
            <a:ext cx="5045400" cy="4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TRINIE </a:t>
            </a: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NGO 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5913175" y="1437350"/>
            <a:ext cx="3084300" cy="18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Chancellor’s Student Climate Fellow- Riverside City College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3" name="Google Shape;63;p14" title="IMG_911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7122" y="955738"/>
            <a:ext cx="2929326" cy="3905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/>
          <p:nvPr>
            <p:ph type="title"/>
          </p:nvPr>
        </p:nvSpPr>
        <p:spPr>
          <a:xfrm>
            <a:off x="311700" y="139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SPORES LAB - Backyard Scale</a:t>
            </a:r>
            <a:endParaRPr/>
          </a:p>
        </p:txBody>
      </p:sp>
      <p:sp>
        <p:nvSpPr>
          <p:cNvPr id="202" name="Google Shape;202;p32"/>
          <p:cNvSpPr txBox="1"/>
          <p:nvPr>
            <p:ph idx="1" type="body"/>
          </p:nvPr>
        </p:nvSpPr>
        <p:spPr>
          <a:xfrm>
            <a:off x="135900" y="813900"/>
            <a:ext cx="4250100" cy="405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Char char="●"/>
            </a:pPr>
            <a:r>
              <a:rPr b="1" lang="en" sz="2400">
                <a:solidFill>
                  <a:srgbClr val="38761D"/>
                </a:solidFill>
              </a:rPr>
              <a:t>Ready in weeks to months</a:t>
            </a:r>
            <a:endParaRPr b="1" sz="2400">
              <a:solidFill>
                <a:srgbClr val="38761D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○"/>
            </a:pPr>
            <a:r>
              <a:rPr b="1" lang="en" sz="1800">
                <a:solidFill>
                  <a:srgbClr val="38761D"/>
                </a:solidFill>
              </a:rPr>
              <a:t>Rich black color</a:t>
            </a:r>
            <a:r>
              <a:rPr b="1" lang="en" sz="1800">
                <a:solidFill>
                  <a:srgbClr val="38761D"/>
                </a:solidFill>
              </a:rPr>
              <a:t> </a:t>
            </a:r>
            <a:endParaRPr b="1" sz="1800">
              <a:solidFill>
                <a:srgbClr val="38761D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○"/>
            </a:pPr>
            <a:r>
              <a:rPr b="1" lang="en" sz="1800">
                <a:solidFill>
                  <a:srgbClr val="38761D"/>
                </a:solidFill>
              </a:rPr>
              <a:t>Earthy/pleasant smell</a:t>
            </a:r>
            <a:endParaRPr b="1" sz="1800">
              <a:solidFill>
                <a:srgbClr val="38761D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Char char="●"/>
            </a:pPr>
            <a:r>
              <a:rPr b="1" lang="en" sz="2400">
                <a:solidFill>
                  <a:srgbClr val="38761D"/>
                </a:solidFill>
              </a:rPr>
              <a:t>Applied as top dressing and soil builder</a:t>
            </a:r>
            <a:endParaRPr b="1" sz="2400">
              <a:solidFill>
                <a:srgbClr val="38761D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○"/>
            </a:pPr>
            <a:r>
              <a:rPr b="1" lang="en" sz="1800">
                <a:solidFill>
                  <a:srgbClr val="38761D"/>
                </a:solidFill>
              </a:rPr>
              <a:t>Critical ‘double-dig’ </a:t>
            </a:r>
            <a:r>
              <a:rPr b="1" lang="en" sz="1800">
                <a:solidFill>
                  <a:srgbClr val="38761D"/>
                </a:solidFill>
              </a:rPr>
              <a:t>amendment</a:t>
            </a:r>
            <a:r>
              <a:rPr b="1" lang="en" sz="1800">
                <a:solidFill>
                  <a:srgbClr val="38761D"/>
                </a:solidFill>
              </a:rPr>
              <a:t> </a:t>
            </a:r>
            <a:endParaRPr b="1" sz="1800">
              <a:solidFill>
                <a:srgbClr val="38761D"/>
              </a:solidFill>
            </a:endParaRPr>
          </a:p>
        </p:txBody>
      </p:sp>
      <p:pic>
        <p:nvPicPr>
          <p:cNvPr id="203" name="Google Shape;203;p32" title="IMG_6399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0425" y="508650"/>
            <a:ext cx="3094652" cy="4126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/>
          <p:nvPr/>
        </p:nvSpPr>
        <p:spPr>
          <a:xfrm>
            <a:off x="2007275" y="1759350"/>
            <a:ext cx="4998300" cy="2524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3"/>
          <p:cNvSpPr txBox="1"/>
          <p:nvPr>
            <p:ph type="title"/>
          </p:nvPr>
        </p:nvSpPr>
        <p:spPr>
          <a:xfrm>
            <a:off x="150" y="379250"/>
            <a:ext cx="43242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SPORES LAB </a:t>
            </a:r>
            <a:endParaRPr/>
          </a:p>
        </p:txBody>
      </p:sp>
      <p:sp>
        <p:nvSpPr>
          <p:cNvPr id="210" name="Google Shape;210;p33"/>
          <p:cNvSpPr txBox="1"/>
          <p:nvPr>
            <p:ph idx="1" type="body"/>
          </p:nvPr>
        </p:nvSpPr>
        <p:spPr>
          <a:xfrm>
            <a:off x="0" y="1174400"/>
            <a:ext cx="9279900" cy="5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100">
                <a:solidFill>
                  <a:srgbClr val="274E13"/>
                </a:solidFill>
              </a:rPr>
              <a:t>VOLUNTEER! VOLUNTEER! VOLUNTEER! VOLUNTEER! VOLUNTEER!</a:t>
            </a:r>
            <a:r>
              <a:rPr lang="en" sz="2100">
                <a:solidFill>
                  <a:srgbClr val="274E13"/>
                </a:solidFill>
              </a:rPr>
              <a:t> </a:t>
            </a:r>
            <a:endParaRPr sz="2100">
              <a:solidFill>
                <a:srgbClr val="274E13"/>
              </a:solidFill>
            </a:endParaRPr>
          </a:p>
        </p:txBody>
      </p:sp>
      <p:sp>
        <p:nvSpPr>
          <p:cNvPr id="211" name="Google Shape;211;p33"/>
          <p:cNvSpPr txBox="1"/>
          <p:nvPr/>
        </p:nvSpPr>
        <p:spPr>
          <a:xfrm>
            <a:off x="150" y="4504025"/>
            <a:ext cx="9433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274E13"/>
                </a:solidFill>
              </a:rPr>
              <a:t>VOLUNTEER! VOLUNTEER! VOLUNTEER! VOLUNTEER! VOLUNTEER!</a:t>
            </a:r>
            <a:r>
              <a:rPr lang="en" sz="2100">
                <a:solidFill>
                  <a:srgbClr val="274E13"/>
                </a:solidFill>
              </a:rPr>
              <a:t> </a:t>
            </a:r>
            <a:endParaRPr sz="2100">
              <a:solidFill>
                <a:srgbClr val="274E13"/>
              </a:solidFill>
            </a:endParaRPr>
          </a:p>
        </p:txBody>
      </p:sp>
      <p:sp>
        <p:nvSpPr>
          <p:cNvPr id="212" name="Google Shape;212;p33"/>
          <p:cNvSpPr txBox="1"/>
          <p:nvPr/>
        </p:nvSpPr>
        <p:spPr>
          <a:xfrm>
            <a:off x="2017950" y="1754125"/>
            <a:ext cx="4998300" cy="25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2"/>
                </a:solidFill>
              </a:rPr>
              <a:t>VOLUNTEER ACTIVITIES: </a:t>
            </a:r>
            <a:endParaRPr b="1" sz="19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</a:rPr>
              <a:t>Weed, Harvest, and Turn Compost </a:t>
            </a:r>
            <a:endParaRPr sz="19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2"/>
                </a:solidFill>
              </a:rPr>
              <a:t>STAY CONNECTED</a:t>
            </a:r>
            <a:r>
              <a:rPr lang="en" sz="1900">
                <a:solidFill>
                  <a:schemeClr val="dk2"/>
                </a:solidFill>
              </a:rPr>
              <a:t> -&gt; INSTAGRAM PAGE: </a:t>
            </a:r>
            <a:endParaRPr sz="19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</a:rPr>
              <a:t>-RCCSPORES</a:t>
            </a:r>
            <a:endParaRPr sz="19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2"/>
                </a:solidFill>
              </a:rPr>
              <a:t>VOLUNTEER HOURS: </a:t>
            </a:r>
            <a:endParaRPr b="1" sz="19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</a:rPr>
              <a:t>Wednesdays and Sundays: 8am to 10am </a:t>
            </a:r>
            <a:endParaRPr sz="1900">
              <a:solidFill>
                <a:schemeClr val="dk2"/>
              </a:solidFill>
            </a:endParaRPr>
          </a:p>
        </p:txBody>
      </p:sp>
      <p:pic>
        <p:nvPicPr>
          <p:cNvPr id="213" name="Google Shape;213;p33" title="My_QR_Code_1-10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300" y="2199925"/>
            <a:ext cx="1368300" cy="13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34" title="AT HOME COMPOSTING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-49850"/>
            <a:ext cx="3932402" cy="52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4" title="AT HOME COMPOSTIN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3375" y="-49851"/>
            <a:ext cx="3932402" cy="5243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RESOURCES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6" name="Google Shape;226;p35"/>
          <p:cNvSpPr txBox="1"/>
          <p:nvPr>
            <p:ph idx="1" type="body"/>
          </p:nvPr>
        </p:nvSpPr>
        <p:spPr>
          <a:xfrm>
            <a:off x="311700" y="1095250"/>
            <a:ext cx="8520600" cy="35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Riverside City County Waste Resources</a:t>
            </a:r>
            <a:endParaRPr b="1"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https://rcwaste.org/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-A local government agency that manages all trash, recycling, and composting systems in Riverside County. Programs, such as recycling, composting, hazardous waste disposal, and community cleanups. 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UC Master Gardener </a:t>
            </a:r>
            <a:endParaRPr b="1"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https://ucanr.edu/program/uc-master-gardener-program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-Volunteer and educational outreach network run by University of California </a:t>
            </a:r>
            <a:r>
              <a:rPr lang="en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Agriculture</a:t>
            </a:r>
            <a:r>
              <a:rPr lang="en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Natural </a:t>
            </a:r>
            <a:r>
              <a:rPr lang="en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Resources.</a:t>
            </a:r>
            <a:r>
              <a:rPr lang="en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Keep Riverside Clean and Beautiful </a:t>
            </a:r>
            <a:endParaRPr b="1"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https://www.krcb.com</a:t>
            </a:r>
            <a:r>
              <a:rPr lang="en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-A community nonprofit focused on keeping the city clean through education, cleanups, and environmental programs. 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6"/>
          <p:cNvSpPr txBox="1"/>
          <p:nvPr>
            <p:ph type="title"/>
          </p:nvPr>
        </p:nvSpPr>
        <p:spPr>
          <a:xfrm>
            <a:off x="473250" y="445025"/>
            <a:ext cx="3960600" cy="7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YOU!!!</a:t>
            </a:r>
            <a:endParaRPr/>
          </a:p>
        </p:txBody>
      </p:sp>
      <p:sp>
        <p:nvSpPr>
          <p:cNvPr id="232" name="Google Shape;232;p36"/>
          <p:cNvSpPr txBox="1"/>
          <p:nvPr>
            <p:ph idx="1" type="body"/>
          </p:nvPr>
        </p:nvSpPr>
        <p:spPr>
          <a:xfrm>
            <a:off x="4908750" y="639850"/>
            <a:ext cx="3824700" cy="201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CONTACT INFORMATION: </a:t>
            </a:r>
            <a:endParaRPr b="1"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GMAIL: CCCClimateFellowship@gmail.com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Climate Fellows Instagram: SOCAL_CLIMATE_FELLOWS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SPORES LAB INSTAGRAM: RCCSPORES 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3" name="Google Shape;233;p36" title="Thanks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250" y="1331408"/>
            <a:ext cx="3375950" cy="283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6"/>
          <p:cNvSpPr txBox="1"/>
          <p:nvPr/>
        </p:nvSpPr>
        <p:spPr>
          <a:xfrm>
            <a:off x="4921950" y="2571750"/>
            <a:ext cx="3798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RESOURCES: </a:t>
            </a:r>
            <a:br>
              <a:rPr lang="en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https://www2.calrecycle.ca.gov/Docs/Web/112236</a:t>
            </a:r>
            <a:endParaRPr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OBJECTIVE OF PROJECT 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4260300" cy="34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-Currently working on a better waste management system (recycling, trash, and compost).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-Further educate students on proper waste sorting practices to reduce food waste. </a:t>
            </a:r>
            <a:endParaRPr sz="2000"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6351" y="1490575"/>
            <a:ext cx="3459175" cy="297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/>
          <p:nvPr/>
        </p:nvSpPr>
        <p:spPr>
          <a:xfrm>
            <a:off x="4214575" y="3517375"/>
            <a:ext cx="4557300" cy="140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/>
          <p:nvPr/>
        </p:nvSpPr>
        <p:spPr>
          <a:xfrm>
            <a:off x="311700" y="1278275"/>
            <a:ext cx="4557300" cy="140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RIVERSIDE CITY COLLEGE 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443275" y="1366025"/>
            <a:ext cx="4692300" cy="14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California Assembly Bill 341: </a:t>
            </a:r>
            <a:r>
              <a:rPr lang="en"/>
              <a:t>California Law regarding recycling that applies to businesses and apartment complexes. </a:t>
            </a:r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4335175" y="3711025"/>
            <a:ext cx="4316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California Senate Bill 1383:</a:t>
            </a:r>
            <a:r>
              <a:rPr lang="en" sz="1800">
                <a:solidFill>
                  <a:schemeClr val="dk2"/>
                </a:solidFill>
              </a:rPr>
              <a:t> California Law about </a:t>
            </a:r>
            <a:r>
              <a:rPr lang="en" sz="1800">
                <a:solidFill>
                  <a:schemeClr val="dk2"/>
                </a:solidFill>
              </a:rPr>
              <a:t>separating</a:t>
            </a:r>
            <a:r>
              <a:rPr lang="en" sz="1800">
                <a:solidFill>
                  <a:schemeClr val="dk2"/>
                </a:solidFill>
              </a:rPr>
              <a:t> food/organic waste and reducing food waste.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264725" y="127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</a:t>
            </a:r>
            <a:r>
              <a:rPr lang="en"/>
              <a:t> fill out the form!</a:t>
            </a:r>
            <a:endParaRPr/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476088" y="700650"/>
            <a:ext cx="3025800" cy="21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/>
              <a:t>https://docs.google.com/forms/d/1q850XvdXnTUYjTck9-YPW2NgFBdRKm8xf-JhCuXn_E8/edit#responses</a:t>
            </a:r>
            <a:endParaRPr b="1"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4274" y="560450"/>
            <a:ext cx="3969175" cy="40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 title="url_qrcodecreator.com_15_42_1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1350" y="2759375"/>
            <a:ext cx="2055324" cy="205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775" y="1744788"/>
            <a:ext cx="4178150" cy="23397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5080225" y="1429625"/>
            <a:ext cx="3791400" cy="319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b="1" lang="en" sz="24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Composting organic waste versus landfilling it can reduce more than 50% of carbon dioxide-equivalent greenhouse gas emissions” (Sustainable Composting Research at Princeton (S.C.R.A.P. LAB Princeton). </a:t>
            </a:r>
            <a:endParaRPr b="1" sz="2400">
              <a:solidFill>
                <a:schemeClr val="accen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456775" y="642650"/>
            <a:ext cx="4808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Did you know… 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445800" y="392225"/>
            <a:ext cx="8701500" cy="9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latin typeface="Caveat"/>
                <a:ea typeface="Caveat"/>
                <a:cs typeface="Caveat"/>
                <a:sym typeface="Caveat"/>
              </a:rPr>
              <a:t>What goes where?! Trash, recycling &amp; composting</a:t>
            </a:r>
            <a:endParaRPr b="1" sz="300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445800" y="2025925"/>
            <a:ext cx="4126200" cy="23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https://www.youtube.com/watch?v=StuuSArAxnk</a:t>
            </a:r>
            <a:r>
              <a:rPr lang="en"/>
              <a:t> (4 minutes)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4925" y="1618575"/>
            <a:ext cx="2937175" cy="293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RECYCLE</a:t>
            </a: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311700" y="1240200"/>
            <a:ext cx="3113400" cy="311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600"/>
              <a:t>Clean/dry bottles, cans, paper </a:t>
            </a:r>
            <a:endParaRPr sz="2600"/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3250" y="0"/>
            <a:ext cx="432960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>
            <a:off x="311700" y="333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WHAT IS RECYCLING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114;p21"/>
          <p:cNvSpPr txBox="1"/>
          <p:nvPr>
            <p:ph idx="1" type="body"/>
          </p:nvPr>
        </p:nvSpPr>
        <p:spPr>
          <a:xfrm>
            <a:off x="311700" y="905975"/>
            <a:ext cx="8520600" cy="373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Process of collecting, sorting, and processing discarded waste materials and remanufacturing them in new, </a:t>
            </a: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usable</a:t>
            </a: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 products 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>
                <a:latin typeface="Times New Roman"/>
                <a:ea typeface="Times New Roman"/>
                <a:cs typeface="Times New Roman"/>
                <a:sym typeface="Times New Roman"/>
              </a:rPr>
              <a:t>BENEFITS: </a:t>
            </a:r>
            <a:endParaRPr b="1"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-Conserves natural resources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-Saves Energy 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-Reduces Greenhouse Gas Emissions 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-Prevents Landfill Waste 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-Strengthens the Economy with jobs 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