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Spectral"/>
      <p:regular r:id="rId17"/>
      <p:bold r:id="rId18"/>
      <p:italic r:id="rId19"/>
      <p:boldItalic r:id="rId20"/>
    </p:embeddedFont>
    <p:embeddedFont>
      <p:font typeface="Spectral SemiBold"/>
      <p:regular r:id="rId21"/>
      <p:bold r:id="rId22"/>
      <p:italic r:id="rId23"/>
      <p:boldItalic r:id="rId24"/>
    </p:embeddedFont>
    <p:embeddedFont>
      <p:font typeface="Spectral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9" roundtripDataSignature="AMtx7miJgNosvoSM3PTFkLPISFjyd3LH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pectral-boldItalic.fntdata"/><Relationship Id="rId22" Type="http://schemas.openxmlformats.org/officeDocument/2006/relationships/font" Target="fonts/SpectralSemiBold-bold.fntdata"/><Relationship Id="rId21" Type="http://schemas.openxmlformats.org/officeDocument/2006/relationships/font" Target="fonts/SpectralSemiBold-regular.fntdata"/><Relationship Id="rId24" Type="http://schemas.openxmlformats.org/officeDocument/2006/relationships/font" Target="fonts/SpectralSemiBold-boldItalic.fntdata"/><Relationship Id="rId23" Type="http://schemas.openxmlformats.org/officeDocument/2006/relationships/font" Target="fonts/Spectral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pectralMedium-bold.fntdata"/><Relationship Id="rId25" Type="http://schemas.openxmlformats.org/officeDocument/2006/relationships/font" Target="fonts/SpectralMedium-regular.fntdata"/><Relationship Id="rId28" Type="http://schemas.openxmlformats.org/officeDocument/2006/relationships/font" Target="fonts/SpectralMedium-boldItalic.fntdata"/><Relationship Id="rId27" Type="http://schemas.openxmlformats.org/officeDocument/2006/relationships/font" Target="fonts/SpectralMedium-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Spectral-regular.fntdata"/><Relationship Id="rId16" Type="http://schemas.openxmlformats.org/officeDocument/2006/relationships/slide" Target="slides/slide11.xml"/><Relationship Id="rId19" Type="http://schemas.openxmlformats.org/officeDocument/2006/relationships/font" Target="fonts/Spectral-italic.fntdata"/><Relationship Id="rId18" Type="http://schemas.openxmlformats.org/officeDocument/2006/relationships/font" Target="fonts/Spectral-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eb7440cc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eb7440cc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ocs.google.com/forms/d/e/1FAIpQLSfCyBPIKBu5-UUbRdvtKKB9-A4_IBL4ePXdfmus7QTnku2Akw/viewform?usp=publish-editor" TargetMode="Externa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studentguidetoai.org/" TargetMode="External"/><Relationship Id="rId4" Type="http://schemas.openxmlformats.org/officeDocument/2006/relationships/hyperlink" Target="https://yaleclimateconnections.org/2025/09/what-you-need-to-know-about-ai-and-climate-change/#:~:text=Cleaner%2C%20safer%20communities:%20AI%20processes,they%20need%20to%20act%20quickly." TargetMode="External"/><Relationship Id="rId5" Type="http://schemas.openxmlformats.org/officeDocument/2006/relationships/hyperlink" Target="https://developer.nvidia.com/blog/ai-for-a-greener-future-its-power-is-in-our-hands/" TargetMode="External"/><Relationship Id="rId6" Type="http://schemas.openxmlformats.org/officeDocument/2006/relationships/hyperlink" Target="https://arxiv.org/pdf/2404.10551" TargetMode="External"/><Relationship Id="rId7"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D"/>
        </a:solidFill>
      </p:bgPr>
    </p:bg>
    <p:spTree>
      <p:nvGrpSpPr>
        <p:cNvPr id="53" name="Shape 53"/>
        <p:cNvGrpSpPr/>
        <p:nvPr/>
      </p:nvGrpSpPr>
      <p:grpSpPr>
        <a:xfrm>
          <a:off x="0" y="0"/>
          <a:ext cx="0" cy="0"/>
          <a:chOff x="0" y="0"/>
          <a:chExt cx="0" cy="0"/>
        </a:xfrm>
      </p:grpSpPr>
      <p:sp>
        <p:nvSpPr>
          <p:cNvPr id="54" name="Google Shape;54;p1"/>
          <p:cNvSpPr txBox="1"/>
          <p:nvPr/>
        </p:nvSpPr>
        <p:spPr>
          <a:xfrm>
            <a:off x="1741325" y="1687725"/>
            <a:ext cx="6340200" cy="101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500"/>
              <a:buFont typeface="Arial"/>
              <a:buNone/>
            </a:pPr>
            <a:r>
              <a:rPr b="1" i="0" lang="en" sz="4500" u="none" cap="none" strike="noStrike">
                <a:solidFill>
                  <a:srgbClr val="1155CC"/>
                </a:solidFill>
                <a:highlight>
                  <a:srgbClr val="FFFBED"/>
                </a:highlight>
                <a:latin typeface="Spectral"/>
                <a:ea typeface="Spectral"/>
                <a:cs typeface="Spectral"/>
                <a:sym typeface="Spectral"/>
              </a:rPr>
              <a:t>Click, Save, Sustain </a:t>
            </a:r>
            <a:endParaRPr b="1" i="0" sz="4500" u="none" cap="none" strike="noStrike">
              <a:solidFill>
                <a:srgbClr val="1155CC"/>
              </a:solidFill>
              <a:highlight>
                <a:srgbClr val="FFFBED"/>
              </a:highlight>
              <a:latin typeface="Spectral"/>
              <a:ea typeface="Spectral"/>
              <a:cs typeface="Spectral"/>
              <a:sym typeface="Spectral"/>
            </a:endParaRPr>
          </a:p>
        </p:txBody>
      </p:sp>
      <p:sp>
        <p:nvSpPr>
          <p:cNvPr id="55" name="Google Shape;55;p1"/>
          <p:cNvSpPr txBox="1"/>
          <p:nvPr/>
        </p:nvSpPr>
        <p:spPr>
          <a:xfrm>
            <a:off x="1406525" y="2571750"/>
            <a:ext cx="7313400" cy="40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1155CC"/>
                </a:solidFill>
                <a:highlight>
                  <a:srgbClr val="FFFBED"/>
                </a:highlight>
                <a:latin typeface="Spectral"/>
                <a:ea typeface="Spectral"/>
                <a:cs typeface="Spectral"/>
                <a:sym typeface="Spectral"/>
              </a:rPr>
              <a:t>Analyzing AI Impacts on the Environment </a:t>
            </a:r>
            <a:endParaRPr b="1" i="0" sz="2500" u="none" cap="none" strike="noStrike">
              <a:solidFill>
                <a:srgbClr val="1155CC"/>
              </a:solidFill>
              <a:highlight>
                <a:srgbClr val="FFFBED"/>
              </a:highlight>
              <a:latin typeface="Spectral"/>
              <a:ea typeface="Spectral"/>
              <a:cs typeface="Spectral"/>
              <a:sym typeface="Spectral"/>
            </a:endParaRPr>
          </a:p>
        </p:txBody>
      </p:sp>
      <p:sp>
        <p:nvSpPr>
          <p:cNvPr id="56" name="Google Shape;56;p1"/>
          <p:cNvSpPr/>
          <p:nvPr/>
        </p:nvSpPr>
        <p:spPr>
          <a:xfrm>
            <a:off x="485550" y="1009050"/>
            <a:ext cx="8172900" cy="3125400"/>
          </a:xfrm>
          <a:prstGeom prst="roundRect">
            <a:avLst>
              <a:gd fmla="val 16667" name="adj"/>
            </a:avLst>
          </a:prstGeom>
          <a:noFill/>
          <a:ln cap="flat" cmpd="sng" w="28575">
            <a:solidFill>
              <a:srgbClr val="3C78D8"/>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D"/>
        </a:solidFill>
      </p:bgPr>
    </p:bg>
    <p:spTree>
      <p:nvGrpSpPr>
        <p:cNvPr id="219" name="Shape 219"/>
        <p:cNvGrpSpPr/>
        <p:nvPr/>
      </p:nvGrpSpPr>
      <p:grpSpPr>
        <a:xfrm>
          <a:off x="0" y="0"/>
          <a:ext cx="0" cy="0"/>
          <a:chOff x="0" y="0"/>
          <a:chExt cx="0" cy="0"/>
        </a:xfrm>
      </p:grpSpPr>
      <p:sp>
        <p:nvSpPr>
          <p:cNvPr id="220" name="Google Shape;220;p10"/>
          <p:cNvSpPr txBox="1"/>
          <p:nvPr/>
        </p:nvSpPr>
        <p:spPr>
          <a:xfrm>
            <a:off x="2116350" y="-151775"/>
            <a:ext cx="5447100" cy="85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200"/>
              <a:buFont typeface="Arial"/>
              <a:buNone/>
            </a:pPr>
            <a:r>
              <a:rPr b="0" i="0" lang="en" sz="7200" u="none" cap="none" strike="noStrike">
                <a:solidFill>
                  <a:srgbClr val="3C78D8"/>
                </a:solidFill>
                <a:latin typeface="Spectral Medium"/>
                <a:ea typeface="Spectral Medium"/>
                <a:cs typeface="Spectral Medium"/>
                <a:sym typeface="Spectral Medium"/>
              </a:rPr>
              <a:t>Reminder</a:t>
            </a:r>
            <a:r>
              <a:rPr b="0" i="0" lang="en" sz="5300" u="none" cap="none" strike="noStrike">
                <a:solidFill>
                  <a:srgbClr val="3C78D8"/>
                </a:solidFill>
                <a:latin typeface="Spectral Medium"/>
                <a:ea typeface="Spectral Medium"/>
                <a:cs typeface="Spectral Medium"/>
                <a:sym typeface="Spectral Medium"/>
              </a:rPr>
              <a:t> </a:t>
            </a:r>
            <a:endParaRPr b="0" i="0" sz="5800" u="none" cap="none" strike="noStrike">
              <a:solidFill>
                <a:srgbClr val="3C78D8"/>
              </a:solidFill>
              <a:latin typeface="Spectral Medium"/>
              <a:ea typeface="Spectral Medium"/>
              <a:cs typeface="Spectral Medium"/>
              <a:sym typeface="Spectral Medium"/>
            </a:endParaRPr>
          </a:p>
        </p:txBody>
      </p:sp>
      <p:sp>
        <p:nvSpPr>
          <p:cNvPr id="221" name="Google Shape;221;p10"/>
          <p:cNvSpPr txBox="1"/>
          <p:nvPr/>
        </p:nvSpPr>
        <p:spPr>
          <a:xfrm>
            <a:off x="2223575" y="-71450"/>
            <a:ext cx="5393400" cy="121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7200" u="none" cap="none" strike="noStrike">
                <a:solidFill>
                  <a:srgbClr val="A4C2F4"/>
                </a:solidFill>
                <a:latin typeface="Spectral Medium"/>
                <a:ea typeface="Spectral Medium"/>
                <a:cs typeface="Spectral Medium"/>
                <a:sym typeface="Spectral Medium"/>
              </a:rPr>
              <a:t>Reminder</a:t>
            </a:r>
            <a:endParaRPr b="0" i="0" sz="1800" u="none" cap="none" strike="noStrike">
              <a:solidFill>
                <a:srgbClr val="A4C2F4"/>
              </a:solidFill>
              <a:latin typeface="Arial"/>
              <a:ea typeface="Arial"/>
              <a:cs typeface="Arial"/>
              <a:sym typeface="Arial"/>
            </a:endParaRPr>
          </a:p>
        </p:txBody>
      </p:sp>
      <p:sp>
        <p:nvSpPr>
          <p:cNvPr id="222" name="Google Shape;222;p10"/>
          <p:cNvSpPr/>
          <p:nvPr/>
        </p:nvSpPr>
        <p:spPr>
          <a:xfrm>
            <a:off x="455425" y="1652000"/>
            <a:ext cx="3705900" cy="3107400"/>
          </a:xfrm>
          <a:prstGeom prst="roundRect">
            <a:avLst>
              <a:gd fmla="val 16667" name="adj"/>
            </a:avLst>
          </a:prstGeom>
          <a:solidFill>
            <a:srgbClr val="FFFBED"/>
          </a:solidFill>
          <a:ln cap="flat" cmpd="sng" w="38100">
            <a:solidFill>
              <a:srgbClr val="6D9EEB"/>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0"/>
          <p:cNvSpPr/>
          <p:nvPr/>
        </p:nvSpPr>
        <p:spPr>
          <a:xfrm>
            <a:off x="4742275" y="1652000"/>
            <a:ext cx="3705900" cy="3107400"/>
          </a:xfrm>
          <a:prstGeom prst="roundRect">
            <a:avLst>
              <a:gd fmla="val 16667" name="adj"/>
            </a:avLst>
          </a:prstGeom>
          <a:solidFill>
            <a:srgbClr val="FFFBED"/>
          </a:solidFill>
          <a:ln cap="flat" cmpd="sng" w="38100">
            <a:solidFill>
              <a:srgbClr val="6D9EEB"/>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0"/>
          <p:cNvSpPr txBox="1"/>
          <p:nvPr/>
        </p:nvSpPr>
        <p:spPr>
          <a:xfrm>
            <a:off x="767950" y="1973450"/>
            <a:ext cx="2946900" cy="252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25" name="Google Shape;225;p10"/>
          <p:cNvSpPr txBox="1"/>
          <p:nvPr/>
        </p:nvSpPr>
        <p:spPr>
          <a:xfrm>
            <a:off x="767950" y="1835000"/>
            <a:ext cx="2946900" cy="274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rgbClr val="3C78D8"/>
                </a:solidFill>
                <a:latin typeface="Spectral Medium"/>
                <a:ea typeface="Spectral Medium"/>
                <a:cs typeface="Spectral Medium"/>
                <a:sym typeface="Spectral Medium"/>
              </a:rPr>
              <a:t>The impacts of AI should not be directly on users but rather the company leaders who have integrated AI into every facet of our lives. Integrated into social media and adopted in place of search engines, we are left with little to no choice but to participate with it. </a:t>
            </a:r>
            <a:endParaRPr b="0" i="0" sz="1700" u="none" cap="none" strike="noStrike">
              <a:solidFill>
                <a:srgbClr val="3C78D8"/>
              </a:solidFill>
              <a:latin typeface="Spectral Medium"/>
              <a:ea typeface="Spectral Medium"/>
              <a:cs typeface="Spectral Medium"/>
              <a:sym typeface="Spectral Medium"/>
            </a:endParaRPr>
          </a:p>
        </p:txBody>
      </p:sp>
      <p:sp>
        <p:nvSpPr>
          <p:cNvPr id="226" name="Google Shape;226;p10"/>
          <p:cNvSpPr txBox="1"/>
          <p:nvPr/>
        </p:nvSpPr>
        <p:spPr>
          <a:xfrm>
            <a:off x="5098850" y="1821650"/>
            <a:ext cx="3009300" cy="267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rgbClr val="3C78D8"/>
                </a:solidFill>
                <a:latin typeface="Spectral Medium"/>
                <a:ea typeface="Spectral Medium"/>
                <a:cs typeface="Spectral Medium"/>
                <a:sym typeface="Spectral Medium"/>
              </a:rPr>
              <a:t>However, we still need to remain aware of how we choose to use it. Acknowledge the effects and educate others about the environmental and societal repercussions. </a:t>
            </a:r>
            <a:endParaRPr b="0" i="0" sz="1700" u="none" cap="none" strike="noStrike">
              <a:solidFill>
                <a:srgbClr val="3C78D8"/>
              </a:solidFill>
              <a:latin typeface="Spectral Medium"/>
              <a:ea typeface="Spectral Medium"/>
              <a:cs typeface="Spectral Medium"/>
              <a:sym typeface="Spectral Medium"/>
            </a:endParaRPr>
          </a:p>
        </p:txBody>
      </p:sp>
      <p:pic>
        <p:nvPicPr>
          <p:cNvPr id="227" name="Google Shape;227;p10" title=" -44.png"/>
          <p:cNvPicPr preferRelativeResize="0"/>
          <p:nvPr/>
        </p:nvPicPr>
        <p:blipFill rotWithShape="1">
          <a:blip r:embed="rId3">
            <a:alphaModFix/>
          </a:blip>
          <a:srcRect b="0" l="0" r="0" t="0"/>
          <a:stretch/>
        </p:blipFill>
        <p:spPr>
          <a:xfrm>
            <a:off x="7036575" y="-151775"/>
            <a:ext cx="2294925" cy="2294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D"/>
        </a:solidFill>
      </p:bgPr>
    </p:bg>
    <p:spTree>
      <p:nvGrpSpPr>
        <p:cNvPr id="231" name="Shape 231"/>
        <p:cNvGrpSpPr/>
        <p:nvPr/>
      </p:nvGrpSpPr>
      <p:grpSpPr>
        <a:xfrm>
          <a:off x="0" y="0"/>
          <a:ext cx="0" cy="0"/>
          <a:chOff x="0" y="0"/>
          <a:chExt cx="0" cy="0"/>
        </a:xfrm>
      </p:grpSpPr>
      <p:sp>
        <p:nvSpPr>
          <p:cNvPr id="232" name="Google Shape;232;g3eb7440ccfa_0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3C78D8"/>
                </a:solidFill>
                <a:latin typeface="Spectral"/>
                <a:ea typeface="Spectral"/>
                <a:cs typeface="Spectral"/>
                <a:sym typeface="Spectral"/>
              </a:rPr>
              <a:t>Students and AI use </a:t>
            </a:r>
            <a:endParaRPr b="1">
              <a:solidFill>
                <a:srgbClr val="3C78D8"/>
              </a:solidFill>
              <a:latin typeface="Spectral"/>
              <a:ea typeface="Spectral"/>
              <a:cs typeface="Spectral"/>
              <a:sym typeface="Spectral"/>
            </a:endParaRPr>
          </a:p>
        </p:txBody>
      </p:sp>
      <p:sp>
        <p:nvSpPr>
          <p:cNvPr id="233" name="Google Shape;233;g3eb7440ccfa_0_0"/>
          <p:cNvSpPr txBox="1"/>
          <p:nvPr>
            <p:ph idx="1" type="body"/>
          </p:nvPr>
        </p:nvSpPr>
        <p:spPr>
          <a:xfrm>
            <a:off x="311700" y="3643325"/>
            <a:ext cx="8520600" cy="729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u="sng">
                <a:solidFill>
                  <a:schemeClr val="hlink"/>
                </a:solidFill>
                <a:hlinkClick r:id="rId3"/>
              </a:rPr>
              <a:t>https://docs.google.com/forms/d/e/1FAIpQLSfCyBPIKBu5-UUbRdvtKKB9-A4_IBL4ePXdfmus7QTnku2Akw/viewform?usp=publish-editor</a:t>
            </a:r>
            <a:r>
              <a:rPr lang="en"/>
              <a:t> </a:t>
            </a:r>
            <a:endParaRPr/>
          </a:p>
        </p:txBody>
      </p:sp>
      <p:sp>
        <p:nvSpPr>
          <p:cNvPr id="234" name="Google Shape;234;g3eb7440ccfa_0_0"/>
          <p:cNvSpPr txBox="1"/>
          <p:nvPr/>
        </p:nvSpPr>
        <p:spPr>
          <a:xfrm>
            <a:off x="321475" y="1375175"/>
            <a:ext cx="4473900" cy="209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100">
                <a:solidFill>
                  <a:srgbClr val="1155CC"/>
                </a:solidFill>
                <a:latin typeface="Spectral"/>
                <a:ea typeface="Spectral"/>
                <a:cs typeface="Spectral"/>
                <a:sym typeface="Spectral"/>
              </a:rPr>
              <a:t>As AI continues to reshape our environment, educational institutions, and workforce, students have become some of the most active users of generative AI technologies. We believe students should have the opportunity to make informed decisions about how they engage with these tools.This project seeks to explore how students engage with generative AI, identify gaps in their understanding, and incorporate insights from professionals to support more informed use.</a:t>
            </a:r>
            <a:endParaRPr b="1" sz="1100">
              <a:solidFill>
                <a:srgbClr val="1155CC"/>
              </a:solidFill>
              <a:latin typeface="Spectral"/>
              <a:ea typeface="Spectral"/>
              <a:cs typeface="Spectral"/>
              <a:sym typeface="Spectral"/>
            </a:endParaRPr>
          </a:p>
          <a:p>
            <a:pPr indent="0" lvl="0" marL="0" rtl="0" algn="l">
              <a:spcBef>
                <a:spcPts val="0"/>
              </a:spcBef>
              <a:spcAft>
                <a:spcPts val="0"/>
              </a:spcAft>
              <a:buNone/>
            </a:pPr>
            <a:r>
              <a:t/>
            </a:r>
            <a:endParaRPr sz="1800">
              <a:solidFill>
                <a:schemeClr val="dk2"/>
              </a:solidFill>
            </a:endParaRPr>
          </a:p>
        </p:txBody>
      </p:sp>
      <p:pic>
        <p:nvPicPr>
          <p:cNvPr id="235" name="Google Shape;235;g3eb7440ccfa_0_0" title="Humanity's Co-Pilot_ Navigating the AI-Driven Future.jpg"/>
          <p:cNvPicPr preferRelativeResize="0"/>
          <p:nvPr/>
        </p:nvPicPr>
        <p:blipFill>
          <a:blip r:embed="rId4">
            <a:alphaModFix/>
          </a:blip>
          <a:stretch>
            <a:fillRect/>
          </a:stretch>
        </p:blipFill>
        <p:spPr>
          <a:xfrm>
            <a:off x="5304950" y="714725"/>
            <a:ext cx="2818661" cy="2320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D"/>
        </a:solidFill>
      </p:bgPr>
    </p:bg>
    <p:spTree>
      <p:nvGrpSpPr>
        <p:cNvPr id="60" name="Shape 60"/>
        <p:cNvGrpSpPr/>
        <p:nvPr/>
      </p:nvGrpSpPr>
      <p:grpSpPr>
        <a:xfrm>
          <a:off x="0" y="0"/>
          <a:ext cx="0" cy="0"/>
          <a:chOff x="0" y="0"/>
          <a:chExt cx="0" cy="0"/>
        </a:xfrm>
      </p:grpSpPr>
      <p:sp>
        <p:nvSpPr>
          <p:cNvPr id="61" name="Google Shape;61;p2"/>
          <p:cNvSpPr/>
          <p:nvPr/>
        </p:nvSpPr>
        <p:spPr>
          <a:xfrm>
            <a:off x="2768175" y="169650"/>
            <a:ext cx="3268200" cy="714300"/>
          </a:xfrm>
          <a:prstGeom prst="ellipse">
            <a:avLst/>
          </a:prstGeom>
          <a:solidFill>
            <a:srgbClr val="6FA8DC"/>
          </a:solidFill>
          <a:ln cap="flat" cmpd="sng" w="38100">
            <a:solidFill>
              <a:srgbClr val="6FA8D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
          <p:cNvSpPr/>
          <p:nvPr/>
        </p:nvSpPr>
        <p:spPr>
          <a:xfrm>
            <a:off x="4223750" y="1598425"/>
            <a:ext cx="4598700" cy="3054000"/>
          </a:xfrm>
          <a:prstGeom prst="roundRect">
            <a:avLst>
              <a:gd fmla="val 16667" name="adj"/>
            </a:avLst>
          </a:prstGeom>
          <a:solidFill>
            <a:srgbClr val="6FA8DC"/>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
          <p:cNvSpPr/>
          <p:nvPr/>
        </p:nvSpPr>
        <p:spPr>
          <a:xfrm>
            <a:off x="2937900" y="138300"/>
            <a:ext cx="3268200" cy="777000"/>
          </a:xfrm>
          <a:prstGeom prst="ellipse">
            <a:avLst/>
          </a:prstGeom>
          <a:solidFill>
            <a:srgbClr val="FFFBED"/>
          </a:solidFill>
          <a:ln cap="flat" cmpd="sng" w="38100">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
          <p:cNvSpPr/>
          <p:nvPr/>
        </p:nvSpPr>
        <p:spPr>
          <a:xfrm>
            <a:off x="4455950" y="1598425"/>
            <a:ext cx="4366500" cy="2937600"/>
          </a:xfrm>
          <a:prstGeom prst="roundRect">
            <a:avLst>
              <a:gd fmla="val 16667" name="adj"/>
            </a:avLst>
          </a:prstGeom>
          <a:solidFill>
            <a:srgbClr val="FFFBED"/>
          </a:solidFill>
          <a:ln cap="flat" cmpd="sng" w="38100">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
          <p:cNvSpPr txBox="1"/>
          <p:nvPr/>
        </p:nvSpPr>
        <p:spPr>
          <a:xfrm>
            <a:off x="4652350" y="3170250"/>
            <a:ext cx="4045200" cy="13659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5000"/>
              </a:lnSpc>
              <a:spcBef>
                <a:spcPts val="0"/>
              </a:spcBef>
              <a:spcAft>
                <a:spcPts val="0"/>
              </a:spcAft>
              <a:buClr>
                <a:srgbClr val="1155CC"/>
              </a:buClr>
              <a:buSzPts val="1300"/>
              <a:buFont typeface="Spectral Medium"/>
              <a:buChar char="●"/>
            </a:pPr>
            <a:r>
              <a:rPr b="0" i="0" lang="en" sz="1300" u="none" cap="none" strike="noStrike">
                <a:solidFill>
                  <a:srgbClr val="1155CC"/>
                </a:solidFill>
                <a:latin typeface="Spectral Medium"/>
                <a:ea typeface="Spectral Medium"/>
                <a:cs typeface="Spectral Medium"/>
                <a:sym typeface="Spectral Medium"/>
              </a:rPr>
              <a:t>Artificial Intelligence widely known as AI comes in many forms, but specifically is technology that enables machines to perform tasks that usually require human intelligence. </a:t>
            </a:r>
            <a:endParaRPr b="0" i="0" sz="1300" u="none" cap="none" strike="noStrike">
              <a:solidFill>
                <a:srgbClr val="1155CC"/>
              </a:solidFill>
              <a:latin typeface="Arial"/>
              <a:ea typeface="Arial"/>
              <a:cs typeface="Arial"/>
              <a:sym typeface="Arial"/>
            </a:endParaRPr>
          </a:p>
        </p:txBody>
      </p:sp>
      <p:sp>
        <p:nvSpPr>
          <p:cNvPr id="66" name="Google Shape;66;p2"/>
          <p:cNvSpPr txBox="1"/>
          <p:nvPr/>
        </p:nvSpPr>
        <p:spPr>
          <a:xfrm>
            <a:off x="4817525" y="1960050"/>
            <a:ext cx="3500400" cy="1223400"/>
          </a:xfrm>
          <a:prstGeom prst="rect">
            <a:avLst/>
          </a:prstGeom>
          <a:noFill/>
          <a:ln>
            <a:noFill/>
          </a:ln>
        </p:spPr>
        <p:txBody>
          <a:bodyPr anchorCtr="0" anchor="t" bIns="91425" lIns="114300" spcFirstLastPara="1" rIns="91425" wrap="square" tIns="91425">
            <a:noAutofit/>
          </a:bodyPr>
          <a:lstStyle/>
          <a:p>
            <a:pPr indent="-311150" lvl="0" marL="457200" marR="0" rtl="0" algn="l">
              <a:lnSpc>
                <a:spcPct val="105000"/>
              </a:lnSpc>
              <a:spcBef>
                <a:spcPts val="0"/>
              </a:spcBef>
              <a:spcAft>
                <a:spcPts val="0"/>
              </a:spcAft>
              <a:buClr>
                <a:srgbClr val="1155CC"/>
              </a:buClr>
              <a:buSzPts val="1300"/>
              <a:buFont typeface="Spectral Medium"/>
              <a:buChar char="●"/>
            </a:pPr>
            <a:r>
              <a:rPr b="0" i="0" lang="en" sz="1300" u="none" cap="none" strike="noStrike">
                <a:solidFill>
                  <a:srgbClr val="1155CC"/>
                </a:solidFill>
                <a:latin typeface="Spectral Medium"/>
                <a:ea typeface="Spectral Medium"/>
                <a:cs typeface="Spectral Medium"/>
                <a:sym typeface="Spectral Medium"/>
              </a:rPr>
              <a:t>AI is behind virtual assistants and search engines applications, but is also utilized by industries such as healthcare, finance, and transportation. </a:t>
            </a:r>
            <a:endParaRPr b="0" i="0" sz="1600" u="none" cap="none" strike="noStrike">
              <a:solidFill>
                <a:srgbClr val="1155CC"/>
              </a:solidFill>
              <a:latin typeface="Spectral Medium"/>
              <a:ea typeface="Spectral Medium"/>
              <a:cs typeface="Spectral Medium"/>
              <a:sym typeface="Spectral Medium"/>
            </a:endParaRPr>
          </a:p>
        </p:txBody>
      </p:sp>
      <p:sp>
        <p:nvSpPr>
          <p:cNvPr id="67" name="Google Shape;67;p2"/>
          <p:cNvSpPr txBox="1"/>
          <p:nvPr/>
        </p:nvSpPr>
        <p:spPr>
          <a:xfrm>
            <a:off x="3670200" y="281275"/>
            <a:ext cx="2535900" cy="29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90"/>
              <a:buFont typeface="Arial"/>
              <a:buNone/>
            </a:pPr>
            <a:r>
              <a:rPr b="0" i="0" lang="en" sz="2120" u="none" cap="none" strike="noStrike">
                <a:solidFill>
                  <a:srgbClr val="1155CC"/>
                </a:solidFill>
                <a:latin typeface="Spectral SemiBold"/>
                <a:ea typeface="Spectral SemiBold"/>
                <a:cs typeface="Spectral SemiBold"/>
                <a:sym typeface="Spectral SemiBold"/>
              </a:rPr>
              <a:t>What is AI </a:t>
            </a:r>
            <a:endParaRPr b="0" i="0" sz="2120" u="none" cap="none" strike="noStrike">
              <a:solidFill>
                <a:srgbClr val="1155CC"/>
              </a:solidFill>
              <a:latin typeface="Spectral SemiBold"/>
              <a:ea typeface="Spectral SemiBold"/>
              <a:cs typeface="Spectral SemiBold"/>
              <a:sym typeface="Spectral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68" name="Google Shape;68;p2" title=" -49.png"/>
          <p:cNvPicPr preferRelativeResize="0"/>
          <p:nvPr/>
        </p:nvPicPr>
        <p:blipFill rotWithShape="1">
          <a:blip r:embed="rId3">
            <a:alphaModFix/>
          </a:blip>
          <a:srcRect b="0" l="0" r="0" t="0"/>
          <a:stretch/>
        </p:blipFill>
        <p:spPr>
          <a:xfrm>
            <a:off x="7714650" y="-89375"/>
            <a:ext cx="1536600" cy="1536600"/>
          </a:xfrm>
          <a:prstGeom prst="rect">
            <a:avLst/>
          </a:prstGeom>
          <a:noFill/>
          <a:ln>
            <a:noFill/>
          </a:ln>
        </p:spPr>
      </p:pic>
      <p:pic>
        <p:nvPicPr>
          <p:cNvPr id="69" name="Google Shape;69;p2" title="Humanity's Co-Pilot_ Navigating the AI-Driven Future.jpg"/>
          <p:cNvPicPr preferRelativeResize="0"/>
          <p:nvPr/>
        </p:nvPicPr>
        <p:blipFill rotWithShape="1">
          <a:blip r:embed="rId4">
            <a:alphaModFix/>
          </a:blip>
          <a:srcRect b="0" l="0" r="0" t="0"/>
          <a:stretch/>
        </p:blipFill>
        <p:spPr>
          <a:xfrm>
            <a:off x="287723" y="1411500"/>
            <a:ext cx="3709000" cy="3053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D"/>
        </a:solidFill>
      </p:bgPr>
    </p:bg>
    <p:spTree>
      <p:nvGrpSpPr>
        <p:cNvPr id="73" name="Shape 73"/>
        <p:cNvGrpSpPr/>
        <p:nvPr/>
      </p:nvGrpSpPr>
      <p:grpSpPr>
        <a:xfrm>
          <a:off x="0" y="0"/>
          <a:ext cx="0" cy="0"/>
          <a:chOff x="0" y="0"/>
          <a:chExt cx="0" cy="0"/>
        </a:xfrm>
      </p:grpSpPr>
      <p:sp>
        <p:nvSpPr>
          <p:cNvPr id="74" name="Google Shape;74;p3"/>
          <p:cNvSpPr/>
          <p:nvPr/>
        </p:nvSpPr>
        <p:spPr>
          <a:xfrm>
            <a:off x="247850" y="1098400"/>
            <a:ext cx="3643200" cy="3125400"/>
          </a:xfrm>
          <a:prstGeom prst="roundRect">
            <a:avLst>
              <a:gd fmla="val 16667" name="adj"/>
            </a:avLst>
          </a:prstGeom>
          <a:solidFill>
            <a:srgbClr val="FFFBED"/>
          </a:solidFill>
          <a:ln cap="flat" cmpd="sng" w="28575">
            <a:solidFill>
              <a:srgbClr val="3C78D8"/>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
          <p:cNvSpPr txBox="1"/>
          <p:nvPr/>
        </p:nvSpPr>
        <p:spPr>
          <a:xfrm>
            <a:off x="392900" y="1276875"/>
            <a:ext cx="3598800" cy="1044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1155CC"/>
              </a:buClr>
              <a:buSzPts val="1800"/>
              <a:buFont typeface="Spectral Medium"/>
              <a:buChar char="●"/>
            </a:pPr>
            <a:r>
              <a:rPr b="0" i="0" lang="en" sz="1800" u="none" cap="none" strike="noStrike">
                <a:solidFill>
                  <a:srgbClr val="1155CC"/>
                </a:solidFill>
                <a:latin typeface="Spectral Medium"/>
                <a:ea typeface="Spectral Medium"/>
                <a:cs typeface="Spectral Medium"/>
                <a:sym typeface="Spectral Medium"/>
              </a:rPr>
              <a:t>86% to 95% of college and highschool students use AI for their coursework </a:t>
            </a:r>
            <a:endParaRPr b="0" i="0" sz="1800" u="none" cap="none" strike="noStrike">
              <a:solidFill>
                <a:srgbClr val="1155CC"/>
              </a:solidFill>
              <a:latin typeface="Spectral Medium"/>
              <a:ea typeface="Spectral Medium"/>
              <a:cs typeface="Spectral Medium"/>
              <a:sym typeface="Spectral Medium"/>
            </a:endParaRPr>
          </a:p>
        </p:txBody>
      </p:sp>
      <p:sp>
        <p:nvSpPr>
          <p:cNvPr id="76" name="Google Shape;76;p3"/>
          <p:cNvSpPr txBox="1"/>
          <p:nvPr/>
        </p:nvSpPr>
        <p:spPr>
          <a:xfrm>
            <a:off x="428600" y="2446875"/>
            <a:ext cx="3281700" cy="9822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1155CC"/>
              </a:buClr>
              <a:buSzPts val="1800"/>
              <a:buFont typeface="Spectral Medium"/>
              <a:buChar char="●"/>
            </a:pPr>
            <a:r>
              <a:rPr b="0" i="0" lang="en" sz="1800" u="none" cap="none" strike="noStrike">
                <a:solidFill>
                  <a:srgbClr val="1155CC"/>
                </a:solidFill>
                <a:latin typeface="Spectral Medium"/>
                <a:ea typeface="Spectral Medium"/>
                <a:cs typeface="Spectral Medium"/>
                <a:sym typeface="Spectral Medium"/>
              </a:rPr>
              <a:t>4/10 reported feeling alarmed of the environmental impacts of AI</a:t>
            </a:r>
            <a:endParaRPr b="0" i="0" sz="1800" u="none" cap="none" strike="noStrike">
              <a:solidFill>
                <a:srgbClr val="1155CC"/>
              </a:solidFill>
              <a:latin typeface="Spectral Medium"/>
              <a:ea typeface="Spectral Medium"/>
              <a:cs typeface="Spectral Medium"/>
              <a:sym typeface="Spectral Medium"/>
            </a:endParaRPr>
          </a:p>
        </p:txBody>
      </p:sp>
      <p:sp>
        <p:nvSpPr>
          <p:cNvPr id="77" name="Google Shape;77;p3"/>
          <p:cNvSpPr txBox="1"/>
          <p:nvPr/>
        </p:nvSpPr>
        <p:spPr>
          <a:xfrm>
            <a:off x="392900" y="348275"/>
            <a:ext cx="6197100" cy="44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1155CC"/>
                </a:solidFill>
                <a:latin typeface="Spectral"/>
                <a:ea typeface="Spectral"/>
                <a:cs typeface="Spectral"/>
                <a:sym typeface="Spectral"/>
              </a:rPr>
              <a:t>Students’ Relationship with AI</a:t>
            </a:r>
            <a:endParaRPr b="1" i="0" sz="1800" u="none" cap="none" strike="noStrike">
              <a:solidFill>
                <a:srgbClr val="1155CC"/>
              </a:solidFill>
              <a:latin typeface="Spectral"/>
              <a:ea typeface="Spectral"/>
              <a:cs typeface="Spectral"/>
              <a:sym typeface="Spectral"/>
            </a:endParaRPr>
          </a:p>
        </p:txBody>
      </p:sp>
      <p:sp>
        <p:nvSpPr>
          <p:cNvPr id="78" name="Google Shape;78;p3"/>
          <p:cNvSpPr/>
          <p:nvPr/>
        </p:nvSpPr>
        <p:spPr>
          <a:xfrm>
            <a:off x="4107650" y="2098525"/>
            <a:ext cx="1107300" cy="678600"/>
          </a:xfrm>
          <a:prstGeom prst="rightArrow">
            <a:avLst>
              <a:gd fmla="val 50000" name="adj1"/>
              <a:gd fmla="val 50000" name="adj2"/>
            </a:avLst>
          </a:prstGeom>
          <a:solidFill>
            <a:srgbClr val="FFFBED"/>
          </a:solidFill>
          <a:ln cap="flat" cmpd="sng" w="28575">
            <a:solidFill>
              <a:srgbClr val="3C78D8"/>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 name="Google Shape;79;p3" title=" -41.png"/>
          <p:cNvPicPr preferRelativeResize="0"/>
          <p:nvPr/>
        </p:nvPicPr>
        <p:blipFill rotWithShape="1">
          <a:blip r:embed="rId3">
            <a:alphaModFix/>
          </a:blip>
          <a:srcRect b="0" l="0" r="0" t="0"/>
          <a:stretch/>
        </p:blipFill>
        <p:spPr>
          <a:xfrm>
            <a:off x="5286975" y="774400"/>
            <a:ext cx="3624250" cy="3594704"/>
          </a:xfrm>
          <a:prstGeom prst="rect">
            <a:avLst/>
          </a:prstGeom>
          <a:noFill/>
          <a:ln>
            <a:noFill/>
          </a:ln>
        </p:spPr>
      </p:pic>
      <p:sp>
        <p:nvSpPr>
          <p:cNvPr id="80" name="Google Shape;80;p3"/>
          <p:cNvSpPr txBox="1"/>
          <p:nvPr/>
        </p:nvSpPr>
        <p:spPr>
          <a:xfrm>
            <a:off x="5822150" y="1509100"/>
            <a:ext cx="3000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1155CC"/>
                </a:solidFill>
                <a:highlight>
                  <a:srgbClr val="FFFBED"/>
                </a:highlight>
                <a:latin typeface="Spectral"/>
                <a:ea typeface="Spectral"/>
                <a:cs typeface="Spectral"/>
                <a:sym typeface="Spectral"/>
              </a:rPr>
              <a:t>Energy Consumption </a:t>
            </a:r>
            <a:endParaRPr b="1" i="0" sz="1800" u="none" cap="none" strike="noStrike">
              <a:solidFill>
                <a:srgbClr val="1155CC"/>
              </a:solidFill>
              <a:highlight>
                <a:srgbClr val="FFFBED"/>
              </a:highlight>
              <a:latin typeface="Spectral"/>
              <a:ea typeface="Spectral"/>
              <a:cs typeface="Spectral"/>
              <a:sym typeface="Spectral"/>
            </a:endParaRPr>
          </a:p>
        </p:txBody>
      </p:sp>
      <p:sp>
        <p:nvSpPr>
          <p:cNvPr id="81" name="Google Shape;81;p3"/>
          <p:cNvSpPr txBox="1"/>
          <p:nvPr/>
        </p:nvSpPr>
        <p:spPr>
          <a:xfrm>
            <a:off x="6304350" y="2053900"/>
            <a:ext cx="3000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1155CC"/>
                </a:solidFill>
                <a:highlight>
                  <a:srgbClr val="FFFBED"/>
                </a:highlight>
                <a:latin typeface="Spectral"/>
                <a:ea typeface="Spectral"/>
                <a:cs typeface="Spectral"/>
                <a:sym typeface="Spectral"/>
              </a:rPr>
              <a:t>Water Usage </a:t>
            </a:r>
            <a:endParaRPr b="1" i="0" sz="1800" u="none" cap="none" strike="noStrike">
              <a:solidFill>
                <a:srgbClr val="1155CC"/>
              </a:solidFill>
              <a:highlight>
                <a:srgbClr val="FFFBED"/>
              </a:highlight>
              <a:latin typeface="Spectral"/>
              <a:ea typeface="Spectral"/>
              <a:cs typeface="Spectral"/>
              <a:sym typeface="Spectral"/>
            </a:endParaRPr>
          </a:p>
        </p:txBody>
      </p:sp>
      <p:sp>
        <p:nvSpPr>
          <p:cNvPr id="82" name="Google Shape;82;p3"/>
          <p:cNvSpPr txBox="1"/>
          <p:nvPr/>
        </p:nvSpPr>
        <p:spPr>
          <a:xfrm>
            <a:off x="6653000" y="2598700"/>
            <a:ext cx="3000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1155CC"/>
                </a:solidFill>
                <a:highlight>
                  <a:srgbClr val="FFFBED"/>
                </a:highlight>
                <a:latin typeface="Spectral"/>
                <a:ea typeface="Spectral"/>
                <a:cs typeface="Spectral"/>
                <a:sym typeface="Spectral"/>
              </a:rPr>
              <a:t>E-waste</a:t>
            </a:r>
            <a:endParaRPr b="1" i="0" sz="1800" u="none" cap="none" strike="noStrike">
              <a:solidFill>
                <a:srgbClr val="1155CC"/>
              </a:solidFill>
              <a:highlight>
                <a:srgbClr val="FFFBED"/>
              </a:highlight>
              <a:latin typeface="Spectral"/>
              <a:ea typeface="Spectral"/>
              <a:cs typeface="Spectral"/>
              <a:sym typeface="Spectral"/>
            </a:endParaRPr>
          </a:p>
        </p:txBody>
      </p:sp>
      <p:sp>
        <p:nvSpPr>
          <p:cNvPr id="83" name="Google Shape;83;p3"/>
          <p:cNvSpPr txBox="1"/>
          <p:nvPr/>
        </p:nvSpPr>
        <p:spPr>
          <a:xfrm>
            <a:off x="6018600" y="3143500"/>
            <a:ext cx="3000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1155CC"/>
                </a:solidFill>
                <a:highlight>
                  <a:srgbClr val="FFFBED"/>
                </a:highlight>
                <a:latin typeface="Spectral"/>
                <a:ea typeface="Spectral"/>
                <a:cs typeface="Spectral"/>
                <a:sym typeface="Spectral"/>
              </a:rPr>
              <a:t>Resource Extraction </a:t>
            </a:r>
            <a:endParaRPr b="1" i="0" sz="1800" u="none" cap="none" strike="noStrike">
              <a:solidFill>
                <a:srgbClr val="1155CC"/>
              </a:solidFill>
              <a:highlight>
                <a:srgbClr val="FFFBED"/>
              </a:highlight>
              <a:latin typeface="Spectral"/>
              <a:ea typeface="Spectral"/>
              <a:cs typeface="Spectral"/>
              <a:sym typeface="Spectr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D"/>
        </a:solidFill>
      </p:bgPr>
    </p:bg>
    <p:spTree>
      <p:nvGrpSpPr>
        <p:cNvPr id="87" name="Shape 87"/>
        <p:cNvGrpSpPr/>
        <p:nvPr/>
      </p:nvGrpSpPr>
      <p:grpSpPr>
        <a:xfrm>
          <a:off x="0" y="0"/>
          <a:ext cx="0" cy="0"/>
          <a:chOff x="0" y="0"/>
          <a:chExt cx="0" cy="0"/>
        </a:xfrm>
      </p:grpSpPr>
      <p:sp>
        <p:nvSpPr>
          <p:cNvPr id="88" name="Google Shape;88;p4"/>
          <p:cNvSpPr/>
          <p:nvPr/>
        </p:nvSpPr>
        <p:spPr>
          <a:xfrm>
            <a:off x="544700" y="1196575"/>
            <a:ext cx="3410400" cy="1696800"/>
          </a:xfrm>
          <a:prstGeom prst="roundRect">
            <a:avLst>
              <a:gd fmla="val 16667" name="adj"/>
            </a:avLst>
          </a:prstGeom>
          <a:solidFill>
            <a:srgbClr val="FFFBED"/>
          </a:solidFill>
          <a:ln cap="flat" cmpd="sng" w="38100">
            <a:solidFill>
              <a:srgbClr val="1155C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4"/>
          <p:cNvSpPr/>
          <p:nvPr/>
        </p:nvSpPr>
        <p:spPr>
          <a:xfrm>
            <a:off x="4983375" y="1134075"/>
            <a:ext cx="3410400" cy="1759200"/>
          </a:xfrm>
          <a:prstGeom prst="roundRect">
            <a:avLst>
              <a:gd fmla="val 16667" name="adj"/>
            </a:avLst>
          </a:prstGeom>
          <a:solidFill>
            <a:srgbClr val="FFFBED"/>
          </a:solidFill>
          <a:ln cap="flat" cmpd="sng" w="38100">
            <a:solidFill>
              <a:srgbClr val="1155C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4"/>
          <p:cNvSpPr/>
          <p:nvPr/>
        </p:nvSpPr>
        <p:spPr>
          <a:xfrm>
            <a:off x="544700" y="3179375"/>
            <a:ext cx="3410400" cy="1696800"/>
          </a:xfrm>
          <a:prstGeom prst="roundRect">
            <a:avLst>
              <a:gd fmla="val 16667" name="adj"/>
            </a:avLst>
          </a:prstGeom>
          <a:solidFill>
            <a:srgbClr val="FFFBED"/>
          </a:solidFill>
          <a:ln cap="flat" cmpd="sng" w="38100">
            <a:solidFill>
              <a:srgbClr val="1155C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4"/>
          <p:cNvSpPr/>
          <p:nvPr/>
        </p:nvSpPr>
        <p:spPr>
          <a:xfrm>
            <a:off x="5009975" y="3152675"/>
            <a:ext cx="3410400" cy="1696800"/>
          </a:xfrm>
          <a:prstGeom prst="roundRect">
            <a:avLst>
              <a:gd fmla="val 16667" name="adj"/>
            </a:avLst>
          </a:prstGeom>
          <a:solidFill>
            <a:srgbClr val="FFFBED"/>
          </a:solidFill>
          <a:ln cap="flat" cmpd="sng" w="38100">
            <a:solidFill>
              <a:srgbClr val="1155C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4"/>
          <p:cNvSpPr txBox="1"/>
          <p:nvPr/>
        </p:nvSpPr>
        <p:spPr>
          <a:xfrm>
            <a:off x="892950" y="1299225"/>
            <a:ext cx="2946900" cy="142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400"/>
              </a:spcBef>
              <a:spcAft>
                <a:spcPts val="400"/>
              </a:spcAft>
              <a:buClr>
                <a:srgbClr val="000000"/>
              </a:buClr>
              <a:buSzPts val="1300"/>
              <a:buFont typeface="Arial"/>
              <a:buNone/>
            </a:pPr>
            <a:r>
              <a:rPr b="1" i="0" lang="en" sz="1300" u="none" cap="none" strike="noStrike">
                <a:solidFill>
                  <a:srgbClr val="1155CC"/>
                </a:solidFill>
                <a:latin typeface="Spectral"/>
                <a:ea typeface="Spectral"/>
                <a:cs typeface="Spectral"/>
                <a:sym typeface="Spectral"/>
              </a:rPr>
              <a:t>Resource Extractions: </a:t>
            </a:r>
            <a:endParaRPr b="0" i="0" sz="1300" u="none" cap="none" strike="noStrike">
              <a:solidFill>
                <a:srgbClr val="1155CC"/>
              </a:solidFill>
              <a:latin typeface="Spectral Medium"/>
              <a:ea typeface="Spectral Medium"/>
              <a:cs typeface="Spectral Medium"/>
              <a:sym typeface="Spectral Medium"/>
            </a:endParaRPr>
          </a:p>
        </p:txBody>
      </p:sp>
      <p:sp>
        <p:nvSpPr>
          <p:cNvPr id="93" name="Google Shape;93;p4"/>
          <p:cNvSpPr txBox="1"/>
          <p:nvPr/>
        </p:nvSpPr>
        <p:spPr>
          <a:xfrm>
            <a:off x="5241725" y="1285875"/>
            <a:ext cx="2946900" cy="142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Clr>
                <a:schemeClr val="dk1"/>
              </a:buClr>
              <a:buSzPts val="1100"/>
              <a:buFont typeface="Arial"/>
              <a:buNone/>
            </a:pPr>
            <a:r>
              <a:rPr b="1" i="0" lang="en" sz="1200" u="none" cap="none" strike="noStrike">
                <a:solidFill>
                  <a:srgbClr val="1155CC"/>
                </a:solidFill>
                <a:latin typeface="Spectral"/>
                <a:ea typeface="Spectral"/>
                <a:cs typeface="Spectral"/>
                <a:sym typeface="Spectral"/>
              </a:rPr>
              <a:t>High energy consumption</a:t>
            </a:r>
            <a:endParaRPr b="1" i="0" sz="1200" u="none" cap="none" strike="noStrike">
              <a:solidFill>
                <a:srgbClr val="1155CC"/>
              </a:solidFill>
              <a:latin typeface="Spectral"/>
              <a:ea typeface="Spectral"/>
              <a:cs typeface="Spectral"/>
              <a:sym typeface="Spectral"/>
            </a:endParaRPr>
          </a:p>
          <a:p>
            <a:pPr indent="0" lvl="0" marL="0" marR="0" rtl="0" algn="l">
              <a:lnSpc>
                <a:spcPct val="115000"/>
              </a:lnSpc>
              <a:spcBef>
                <a:spcPts val="1200"/>
              </a:spcBef>
              <a:spcAft>
                <a:spcPts val="0"/>
              </a:spcAft>
              <a:buClr>
                <a:srgbClr val="000000"/>
              </a:buClr>
              <a:buSzPts val="1000"/>
              <a:buFont typeface="Arial"/>
              <a:buNone/>
            </a:pPr>
            <a:r>
              <a:rPr b="0" i="0" lang="en" sz="1000" u="none" cap="none" strike="noStrike">
                <a:solidFill>
                  <a:srgbClr val="3C78D8"/>
                </a:solidFill>
                <a:latin typeface="Spectral Medium"/>
                <a:ea typeface="Spectral Medium"/>
                <a:cs typeface="Spectral Medium"/>
                <a:sym typeface="Spectral Medium"/>
              </a:rPr>
              <a:t>Training large AI models requires massive computational power. Data centers consume significant electricity, often powered by fossil fuels. This contributes to higher carbon emissions, especially for large scale models.</a:t>
            </a:r>
            <a:endParaRPr b="0" i="0" sz="1000" u="none" cap="none" strike="noStrike">
              <a:solidFill>
                <a:srgbClr val="3C78D8"/>
              </a:solidFill>
              <a:latin typeface="Spectral Medium"/>
              <a:ea typeface="Spectral Medium"/>
              <a:cs typeface="Spectral Medium"/>
              <a:sym typeface="Spectral Medium"/>
            </a:endParaRPr>
          </a:p>
          <a:p>
            <a:pPr indent="0" lvl="0" marL="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4" name="Google Shape;94;p4"/>
          <p:cNvSpPr txBox="1"/>
          <p:nvPr/>
        </p:nvSpPr>
        <p:spPr>
          <a:xfrm>
            <a:off x="767950" y="3295075"/>
            <a:ext cx="2946900" cy="130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Clr>
                <a:schemeClr val="dk1"/>
              </a:buClr>
              <a:buSzPts val="1100"/>
              <a:buFont typeface="Arial"/>
              <a:buNone/>
            </a:pPr>
            <a:r>
              <a:rPr b="1" i="0" lang="en" sz="1300" u="none" cap="none" strike="noStrike">
                <a:solidFill>
                  <a:srgbClr val="1155CC"/>
                </a:solidFill>
                <a:latin typeface="Spectral"/>
                <a:ea typeface="Spectral"/>
                <a:cs typeface="Spectral"/>
                <a:sym typeface="Spectral"/>
              </a:rPr>
              <a:t>Electronic waste (E-waste)</a:t>
            </a:r>
            <a:endParaRPr b="1" i="0" sz="1300" u="none" cap="none" strike="noStrike">
              <a:solidFill>
                <a:srgbClr val="1155CC"/>
              </a:solidFill>
              <a:latin typeface="Spectral"/>
              <a:ea typeface="Spectral"/>
              <a:cs typeface="Spectral"/>
              <a:sym typeface="Spectral"/>
            </a:endParaRPr>
          </a:p>
          <a:p>
            <a:pPr indent="0" lvl="0" marL="0" marR="0" rtl="0" algn="l">
              <a:lnSpc>
                <a:spcPct val="115000"/>
              </a:lnSpc>
              <a:spcBef>
                <a:spcPts val="1200"/>
              </a:spcBef>
              <a:spcAft>
                <a:spcPts val="0"/>
              </a:spcAft>
              <a:buClr>
                <a:srgbClr val="000000"/>
              </a:buClr>
              <a:buSzPts val="1100"/>
              <a:buFont typeface="Arial"/>
              <a:buNone/>
            </a:pPr>
            <a:r>
              <a:rPr b="0" i="0" lang="en" sz="1100" u="none" cap="none" strike="noStrike">
                <a:solidFill>
                  <a:srgbClr val="3C78D8"/>
                </a:solidFill>
                <a:latin typeface="Spectral Medium"/>
                <a:ea typeface="Spectral Medium"/>
                <a:cs typeface="Spectral Medium"/>
                <a:sym typeface="Spectral Medium"/>
              </a:rPr>
              <a:t>Specialized hardware requires constant upgrades.. Manufacturing and disposing of this equipment increases toxic waste,affecting ecosystems and quantity of precious resources. </a:t>
            </a:r>
            <a:endParaRPr b="0" i="0" sz="1100" u="none" cap="none" strike="noStrike">
              <a:solidFill>
                <a:srgbClr val="3C78D8"/>
              </a:solidFill>
              <a:latin typeface="Spectral Medium"/>
              <a:ea typeface="Spectral Medium"/>
              <a:cs typeface="Spectral Medium"/>
              <a:sym typeface="Spectral Medium"/>
            </a:endParaRPr>
          </a:p>
          <a:p>
            <a:pPr indent="0" lvl="0" marL="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5" name="Google Shape;95;p4"/>
          <p:cNvSpPr txBox="1"/>
          <p:nvPr/>
        </p:nvSpPr>
        <p:spPr>
          <a:xfrm>
            <a:off x="5241725" y="3366500"/>
            <a:ext cx="3036000" cy="1026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Clr>
                <a:schemeClr val="dk1"/>
              </a:buClr>
              <a:buSzPts val="1100"/>
              <a:buFont typeface="Arial"/>
              <a:buNone/>
            </a:pPr>
            <a:r>
              <a:rPr b="1" i="0" lang="en" sz="1300" u="none" cap="none" strike="noStrike">
                <a:solidFill>
                  <a:srgbClr val="1155CC"/>
                </a:solidFill>
                <a:latin typeface="Spectral"/>
                <a:ea typeface="Spectral"/>
                <a:cs typeface="Spectral"/>
                <a:sym typeface="Spectral"/>
              </a:rPr>
              <a:t>Water usage</a:t>
            </a:r>
            <a:endParaRPr b="1" i="0" sz="1300" u="none" cap="none" strike="noStrike">
              <a:solidFill>
                <a:srgbClr val="1155CC"/>
              </a:solidFill>
              <a:latin typeface="Spectral"/>
              <a:ea typeface="Spectral"/>
              <a:cs typeface="Spectral"/>
              <a:sym typeface="Spectral"/>
            </a:endParaRPr>
          </a:p>
          <a:p>
            <a:pPr indent="0" lvl="0" marL="0" marR="0" rtl="0" algn="l">
              <a:lnSpc>
                <a:spcPct val="115000"/>
              </a:lnSpc>
              <a:spcBef>
                <a:spcPts val="1400"/>
              </a:spcBef>
              <a:spcAft>
                <a:spcPts val="400"/>
              </a:spcAft>
              <a:buClr>
                <a:schemeClr val="dk1"/>
              </a:buClr>
              <a:buSzPts val="1100"/>
              <a:buFont typeface="Arial"/>
              <a:buNone/>
            </a:pPr>
            <a:r>
              <a:rPr b="0" i="0" lang="en" sz="1100" u="none" cap="none" strike="noStrike">
                <a:solidFill>
                  <a:srgbClr val="3C78D8"/>
                </a:solidFill>
                <a:latin typeface="Spectral Medium"/>
                <a:ea typeface="Spectral Medium"/>
                <a:cs typeface="Spectral Medium"/>
                <a:sym typeface="Spectral Medium"/>
              </a:rPr>
              <a:t>Data centers use large amounts of water for cooling servers. This can strain local water supplies, especially in drought prone regions</a:t>
            </a:r>
            <a:r>
              <a:rPr b="0" i="0" lang="en" sz="1100" u="none" cap="none" strike="noStrike">
                <a:solidFill>
                  <a:srgbClr val="1155CC"/>
                </a:solidFill>
                <a:latin typeface="Spectral Medium"/>
                <a:ea typeface="Spectral Medium"/>
                <a:cs typeface="Spectral Medium"/>
                <a:sym typeface="Spectral Medium"/>
              </a:rPr>
              <a:t>. </a:t>
            </a:r>
            <a:endParaRPr b="0" i="0" sz="1100" u="none" cap="none" strike="noStrike">
              <a:solidFill>
                <a:srgbClr val="1155CC"/>
              </a:solidFill>
              <a:latin typeface="Spectral Medium"/>
              <a:ea typeface="Spectral Medium"/>
              <a:cs typeface="Spectral Medium"/>
              <a:sym typeface="Spectral Medium"/>
            </a:endParaRPr>
          </a:p>
        </p:txBody>
      </p:sp>
      <p:sp>
        <p:nvSpPr>
          <p:cNvPr id="96" name="Google Shape;96;p4"/>
          <p:cNvSpPr/>
          <p:nvPr/>
        </p:nvSpPr>
        <p:spPr>
          <a:xfrm>
            <a:off x="2821775" y="98475"/>
            <a:ext cx="3286200" cy="928800"/>
          </a:xfrm>
          <a:prstGeom prst="ellipse">
            <a:avLst/>
          </a:prstGeom>
          <a:solidFill>
            <a:srgbClr val="6FA8DC"/>
          </a:solidFill>
          <a:ln cap="flat" cmpd="sng" w="38100">
            <a:solidFill>
              <a:srgbClr val="3D85C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4"/>
          <p:cNvSpPr/>
          <p:nvPr/>
        </p:nvSpPr>
        <p:spPr>
          <a:xfrm>
            <a:off x="3045050" y="98475"/>
            <a:ext cx="3232500" cy="928800"/>
          </a:xfrm>
          <a:prstGeom prst="ellipse">
            <a:avLst/>
          </a:prstGeom>
          <a:solidFill>
            <a:srgbClr val="FFFBED"/>
          </a:solidFill>
          <a:ln cap="flat" cmpd="sng" w="38100">
            <a:solidFill>
              <a:srgbClr val="6FA8D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4"/>
          <p:cNvSpPr txBox="1"/>
          <p:nvPr/>
        </p:nvSpPr>
        <p:spPr>
          <a:xfrm>
            <a:off x="3116450" y="321850"/>
            <a:ext cx="3161100" cy="33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1155CC"/>
                </a:solidFill>
                <a:latin typeface="Spectral"/>
                <a:ea typeface="Spectral"/>
                <a:cs typeface="Spectral"/>
                <a:sym typeface="Spectral"/>
              </a:rPr>
              <a:t>Environmental Effects of AI </a:t>
            </a:r>
            <a:endParaRPr b="1" i="0" sz="1800" u="none" cap="none" strike="noStrike">
              <a:solidFill>
                <a:srgbClr val="1155CC"/>
              </a:solidFill>
              <a:latin typeface="Spectral"/>
              <a:ea typeface="Spectral"/>
              <a:cs typeface="Spectral"/>
              <a:sym typeface="Spectral"/>
            </a:endParaRPr>
          </a:p>
        </p:txBody>
      </p:sp>
      <p:pic>
        <p:nvPicPr>
          <p:cNvPr id="99" name="Google Shape;99;p4" title=" -42.png"/>
          <p:cNvPicPr preferRelativeResize="0"/>
          <p:nvPr/>
        </p:nvPicPr>
        <p:blipFill rotWithShape="1">
          <a:blip r:embed="rId3">
            <a:alphaModFix/>
          </a:blip>
          <a:srcRect b="-26920" l="-1230" r="1230" t="26920"/>
          <a:stretch/>
        </p:blipFill>
        <p:spPr>
          <a:xfrm>
            <a:off x="-50312" y="0"/>
            <a:ext cx="2377936" cy="4205874"/>
          </a:xfrm>
          <a:prstGeom prst="rect">
            <a:avLst/>
          </a:prstGeom>
          <a:noFill/>
          <a:ln>
            <a:noFill/>
          </a:ln>
        </p:spPr>
      </p:pic>
      <p:sp>
        <p:nvSpPr>
          <p:cNvPr id="100" name="Google Shape;100;p4"/>
          <p:cNvSpPr txBox="1"/>
          <p:nvPr/>
        </p:nvSpPr>
        <p:spPr>
          <a:xfrm>
            <a:off x="830450" y="1678775"/>
            <a:ext cx="2902200" cy="100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3C78D8"/>
                </a:solidFill>
                <a:latin typeface="Spectral Medium"/>
                <a:ea typeface="Spectral Medium"/>
                <a:cs typeface="Spectral Medium"/>
                <a:sym typeface="Spectral Medium"/>
              </a:rPr>
              <a:t>Every GPU and server requires lithium, cobalt, and rare earth elements, often mined in fragile or politically unstable regions.</a:t>
            </a:r>
            <a:endParaRPr b="0" i="0" sz="1800" u="none" cap="none" strike="noStrike">
              <a:solidFill>
                <a:srgbClr val="3C78D8"/>
              </a:solidFill>
              <a:latin typeface="Spectral Medium"/>
              <a:ea typeface="Spectral Medium"/>
              <a:cs typeface="Spectral Medium"/>
              <a:sym typeface="Spectral Medium"/>
            </a:endParaRPr>
          </a:p>
        </p:txBody>
      </p:sp>
      <p:pic>
        <p:nvPicPr>
          <p:cNvPr id="101" name="Google Shape;101;p4" title="TAKE OUT THE TRASH.png"/>
          <p:cNvPicPr preferRelativeResize="0"/>
          <p:nvPr/>
        </p:nvPicPr>
        <p:blipFill rotWithShape="1">
          <a:blip r:embed="rId4">
            <a:alphaModFix/>
          </a:blip>
          <a:srcRect b="2080" l="-27910" r="27910" t="-2080"/>
          <a:stretch/>
        </p:blipFill>
        <p:spPr>
          <a:xfrm>
            <a:off x="7448428" y="-75326"/>
            <a:ext cx="1695575" cy="3441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D"/>
        </a:solidFill>
      </p:bgPr>
    </p:bg>
    <p:spTree>
      <p:nvGrpSpPr>
        <p:cNvPr id="105" name="Shape 105"/>
        <p:cNvGrpSpPr/>
        <p:nvPr/>
      </p:nvGrpSpPr>
      <p:grpSpPr>
        <a:xfrm>
          <a:off x="0" y="0"/>
          <a:ext cx="0" cy="0"/>
          <a:chOff x="0" y="0"/>
          <a:chExt cx="0" cy="0"/>
        </a:xfrm>
      </p:grpSpPr>
      <p:sp>
        <p:nvSpPr>
          <p:cNvPr id="106" name="Google Shape;106;p5"/>
          <p:cNvSpPr txBox="1"/>
          <p:nvPr>
            <p:ph type="title"/>
          </p:nvPr>
        </p:nvSpPr>
        <p:spPr>
          <a:xfrm>
            <a:off x="767950" y="4271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1155CC"/>
                </a:solidFill>
                <a:latin typeface="Spectral"/>
                <a:ea typeface="Spectral"/>
                <a:cs typeface="Spectral"/>
                <a:sym typeface="Spectral"/>
              </a:rPr>
              <a:t>Stratos Project </a:t>
            </a:r>
            <a:endParaRPr b="1">
              <a:solidFill>
                <a:srgbClr val="1155CC"/>
              </a:solidFill>
              <a:latin typeface="Spectral"/>
              <a:ea typeface="Spectral"/>
              <a:cs typeface="Spectral"/>
              <a:sym typeface="Spectral"/>
            </a:endParaRPr>
          </a:p>
        </p:txBody>
      </p:sp>
      <p:sp>
        <p:nvSpPr>
          <p:cNvPr id="107" name="Google Shape;107;p5"/>
          <p:cNvSpPr/>
          <p:nvPr/>
        </p:nvSpPr>
        <p:spPr>
          <a:xfrm>
            <a:off x="133950" y="1491250"/>
            <a:ext cx="2866200" cy="3393300"/>
          </a:xfrm>
          <a:prstGeom prst="roundRect">
            <a:avLst>
              <a:gd fmla="val 16667" name="adj"/>
            </a:avLst>
          </a:prstGeom>
          <a:solidFill>
            <a:srgbClr val="9FC5E8"/>
          </a:solidFill>
          <a:ln cap="flat" cmpd="sng" w="28575">
            <a:solidFill>
              <a:srgbClr val="6FA8DC"/>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5"/>
          <p:cNvSpPr/>
          <p:nvPr/>
        </p:nvSpPr>
        <p:spPr>
          <a:xfrm>
            <a:off x="383975" y="1375150"/>
            <a:ext cx="4116600" cy="3509400"/>
          </a:xfrm>
          <a:prstGeom prst="roundRect">
            <a:avLst>
              <a:gd fmla="val 16667" name="adj"/>
            </a:avLst>
          </a:prstGeom>
          <a:solidFill>
            <a:srgbClr val="FFFBED"/>
          </a:solidFill>
          <a:ln cap="flat" cmpd="sng" w="28575">
            <a:solidFill>
              <a:srgbClr val="3C78D8"/>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5"/>
          <p:cNvSpPr txBox="1"/>
          <p:nvPr/>
        </p:nvSpPr>
        <p:spPr>
          <a:xfrm>
            <a:off x="767950" y="1531450"/>
            <a:ext cx="3447000" cy="319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C78D8"/>
                </a:solidFill>
                <a:latin typeface="Spectral Medium"/>
                <a:ea typeface="Spectral Medium"/>
                <a:cs typeface="Spectral Medium"/>
                <a:sym typeface="Spectral Medium"/>
              </a:rPr>
              <a:t>The Stratos Project is a massive, multi-year energy and data center campus proposed for Box Elder County, Utah, championed by celebrity investor Kevin O’Leary. </a:t>
            </a:r>
            <a:endParaRPr b="0" i="0" sz="1600" u="none" cap="none" strike="noStrike">
              <a:solidFill>
                <a:srgbClr val="3C78D8"/>
              </a:solidFill>
              <a:latin typeface="Spectral Medium"/>
              <a:ea typeface="Spectral Medium"/>
              <a:cs typeface="Spectral Medium"/>
              <a:sym typeface="Spectral Medium"/>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C78D8"/>
              </a:solidFill>
              <a:latin typeface="Spectral Medium"/>
              <a:ea typeface="Spectral Medium"/>
              <a:cs typeface="Spectral Medium"/>
              <a:sym typeface="Spectral Medium"/>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C78D8"/>
                </a:solidFill>
                <a:latin typeface="Spectral Medium"/>
                <a:ea typeface="Spectral Medium"/>
                <a:cs typeface="Spectral Medium"/>
                <a:sym typeface="Spectral Medium"/>
              </a:rPr>
              <a:t>It spans 40,000 acres in the remote Hansel Valley and has sparked intense environmental and public backlash</a:t>
            </a:r>
            <a:endParaRPr b="0" i="0" sz="2200" u="none" cap="none" strike="noStrike">
              <a:solidFill>
                <a:srgbClr val="3C78D8"/>
              </a:solidFill>
              <a:latin typeface="Spectral Medium"/>
              <a:ea typeface="Spectral Medium"/>
              <a:cs typeface="Spectral Medium"/>
              <a:sym typeface="Spectral Medium"/>
            </a:endParaRPr>
          </a:p>
        </p:txBody>
      </p:sp>
      <p:sp>
        <p:nvSpPr>
          <p:cNvPr id="110" name="Google Shape;110;p5"/>
          <p:cNvSpPr txBox="1"/>
          <p:nvPr/>
        </p:nvSpPr>
        <p:spPr>
          <a:xfrm>
            <a:off x="5429250" y="427175"/>
            <a:ext cx="3286200" cy="45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1" name="Google Shape;111;p5"/>
          <p:cNvSpPr txBox="1"/>
          <p:nvPr/>
        </p:nvSpPr>
        <p:spPr>
          <a:xfrm>
            <a:off x="5506650" y="1959413"/>
            <a:ext cx="3286200" cy="75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C78D8"/>
              </a:solidFill>
              <a:latin typeface="Spectral Medium"/>
              <a:ea typeface="Spectral Medium"/>
              <a:cs typeface="Spectral Medium"/>
              <a:sym typeface="Spectral Medium"/>
            </a:endParaRPr>
          </a:p>
        </p:txBody>
      </p:sp>
      <p:pic>
        <p:nvPicPr>
          <p:cNvPr id="112" name="Google Shape;112;p5" title="1744061181598.png"/>
          <p:cNvPicPr preferRelativeResize="0"/>
          <p:nvPr/>
        </p:nvPicPr>
        <p:blipFill rotWithShape="1">
          <a:blip r:embed="rId3">
            <a:alphaModFix/>
          </a:blip>
          <a:srcRect b="0" l="0" r="0" t="0"/>
          <a:stretch/>
        </p:blipFill>
        <p:spPr>
          <a:xfrm>
            <a:off x="4924775" y="580138"/>
            <a:ext cx="3790666" cy="2129288"/>
          </a:xfrm>
          <a:prstGeom prst="rect">
            <a:avLst/>
          </a:prstGeom>
          <a:noFill/>
          <a:ln>
            <a:noFill/>
          </a:ln>
        </p:spPr>
      </p:pic>
      <p:sp>
        <p:nvSpPr>
          <p:cNvPr id="113" name="Google Shape;113;p5"/>
          <p:cNvSpPr txBox="1"/>
          <p:nvPr/>
        </p:nvSpPr>
        <p:spPr>
          <a:xfrm>
            <a:off x="6679388" y="2814500"/>
            <a:ext cx="625200" cy="41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FF0000"/>
                </a:solidFill>
                <a:latin typeface="Arial"/>
                <a:ea typeface="Arial"/>
                <a:cs typeface="Arial"/>
                <a:sym typeface="Arial"/>
              </a:rPr>
              <a:t>VS</a:t>
            </a:r>
            <a:endParaRPr b="1" i="0" sz="2200" u="none" cap="none" strike="noStrike">
              <a:solidFill>
                <a:srgbClr val="FF0000"/>
              </a:solidFill>
              <a:latin typeface="Arial"/>
              <a:ea typeface="Arial"/>
              <a:cs typeface="Arial"/>
              <a:sym typeface="Arial"/>
            </a:endParaRPr>
          </a:p>
        </p:txBody>
      </p:sp>
      <p:pic>
        <p:nvPicPr>
          <p:cNvPr id="114" name="Google Shape;114;p5" title=" -41.png"/>
          <p:cNvPicPr preferRelativeResize="0"/>
          <p:nvPr/>
        </p:nvPicPr>
        <p:blipFill rotWithShape="1">
          <a:blip r:embed="rId4">
            <a:alphaModFix/>
          </a:blip>
          <a:srcRect b="0" l="0" r="0" t="0"/>
          <a:stretch/>
        </p:blipFill>
        <p:spPr>
          <a:xfrm>
            <a:off x="6208460" y="3330277"/>
            <a:ext cx="1567069" cy="15542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D"/>
        </a:solidFill>
      </p:bgPr>
    </p:bg>
    <p:spTree>
      <p:nvGrpSpPr>
        <p:cNvPr id="118" name="Shape 118"/>
        <p:cNvGrpSpPr/>
        <p:nvPr/>
      </p:nvGrpSpPr>
      <p:grpSpPr>
        <a:xfrm>
          <a:off x="0" y="0"/>
          <a:ext cx="0" cy="0"/>
          <a:chOff x="0" y="0"/>
          <a:chExt cx="0" cy="0"/>
        </a:xfrm>
      </p:grpSpPr>
      <p:sp>
        <p:nvSpPr>
          <p:cNvPr id="119" name="Google Shape;119;p6"/>
          <p:cNvSpPr txBox="1"/>
          <p:nvPr/>
        </p:nvSpPr>
        <p:spPr>
          <a:xfrm>
            <a:off x="2857450" y="1326350"/>
            <a:ext cx="3366600" cy="50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55CC"/>
              </a:solidFill>
              <a:latin typeface="Spectral SemiBold"/>
              <a:ea typeface="Spectral SemiBold"/>
              <a:cs typeface="Spectral SemiBold"/>
              <a:sym typeface="Spectral SemiBold"/>
            </a:endParaRPr>
          </a:p>
        </p:txBody>
      </p:sp>
      <p:sp>
        <p:nvSpPr>
          <p:cNvPr id="120" name="Google Shape;120;p6"/>
          <p:cNvSpPr/>
          <p:nvPr/>
        </p:nvSpPr>
        <p:spPr>
          <a:xfrm>
            <a:off x="321500" y="1743525"/>
            <a:ext cx="2741400" cy="1098600"/>
          </a:xfrm>
          <a:prstGeom prst="roundRect">
            <a:avLst>
              <a:gd fmla="val 16667" name="adj"/>
            </a:avLst>
          </a:prstGeom>
          <a:solidFill>
            <a:srgbClr val="6FA8DC"/>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6"/>
          <p:cNvSpPr/>
          <p:nvPr/>
        </p:nvSpPr>
        <p:spPr>
          <a:xfrm>
            <a:off x="3795125" y="1835452"/>
            <a:ext cx="4902300" cy="1834800"/>
          </a:xfrm>
          <a:prstGeom prst="roundRect">
            <a:avLst>
              <a:gd fmla="val 16667" name="adj"/>
            </a:avLst>
          </a:prstGeom>
          <a:solidFill>
            <a:srgbClr val="6FA8DC"/>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22" name="Google Shape;122;p6"/>
          <p:cNvSpPr/>
          <p:nvPr/>
        </p:nvSpPr>
        <p:spPr>
          <a:xfrm>
            <a:off x="482300" y="1743525"/>
            <a:ext cx="2580600" cy="1024500"/>
          </a:xfrm>
          <a:prstGeom prst="roundRect">
            <a:avLst>
              <a:gd fmla="val 16667" name="adj"/>
            </a:avLst>
          </a:prstGeom>
          <a:solidFill>
            <a:srgbClr val="FFFBED"/>
          </a:solidFill>
          <a:ln cap="flat" cmpd="sng" w="38100">
            <a:solidFill>
              <a:srgbClr val="1155C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6"/>
          <p:cNvSpPr/>
          <p:nvPr/>
        </p:nvSpPr>
        <p:spPr>
          <a:xfrm>
            <a:off x="2080600" y="454850"/>
            <a:ext cx="4188000" cy="871500"/>
          </a:xfrm>
          <a:prstGeom prst="roundRect">
            <a:avLst>
              <a:gd fmla="val 16667" name="adj"/>
            </a:avLst>
          </a:prstGeom>
          <a:solidFill>
            <a:srgbClr val="FFFBED"/>
          </a:solidFill>
          <a:ln cap="flat" cmpd="sng" w="2857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6"/>
          <p:cNvSpPr txBox="1"/>
          <p:nvPr/>
        </p:nvSpPr>
        <p:spPr>
          <a:xfrm>
            <a:off x="2411000" y="535300"/>
            <a:ext cx="3652200" cy="58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1155CC"/>
                </a:solidFill>
                <a:latin typeface="Spectral"/>
                <a:ea typeface="Spectral"/>
                <a:cs typeface="Spectral"/>
                <a:sym typeface="Spectral"/>
              </a:rPr>
              <a:t>How we can use AI to improve the environment</a:t>
            </a:r>
            <a:endParaRPr b="1" i="0" sz="1800" u="none" cap="none" strike="noStrike">
              <a:solidFill>
                <a:srgbClr val="1155CC"/>
              </a:solidFill>
              <a:latin typeface="Spectral"/>
              <a:ea typeface="Spectral"/>
              <a:cs typeface="Spectral"/>
              <a:sym typeface="Spectral"/>
            </a:endParaRPr>
          </a:p>
        </p:txBody>
      </p:sp>
      <p:pic>
        <p:nvPicPr>
          <p:cNvPr id="125" name="Google Shape;125;p6" title="Save Our Earth.png"/>
          <p:cNvPicPr preferRelativeResize="0"/>
          <p:nvPr/>
        </p:nvPicPr>
        <p:blipFill rotWithShape="1">
          <a:blip r:embed="rId3">
            <a:alphaModFix/>
          </a:blip>
          <a:srcRect b="0" l="0" r="0" t="0"/>
          <a:stretch/>
        </p:blipFill>
        <p:spPr>
          <a:xfrm>
            <a:off x="7851075" y="3449150"/>
            <a:ext cx="1105375" cy="1298824"/>
          </a:xfrm>
          <a:prstGeom prst="rect">
            <a:avLst/>
          </a:prstGeom>
          <a:noFill/>
          <a:ln>
            <a:noFill/>
          </a:ln>
        </p:spPr>
      </p:pic>
      <p:sp>
        <p:nvSpPr>
          <p:cNvPr id="126" name="Google Shape;126;p6"/>
          <p:cNvSpPr/>
          <p:nvPr/>
        </p:nvSpPr>
        <p:spPr>
          <a:xfrm>
            <a:off x="3795125" y="1835450"/>
            <a:ext cx="4688100" cy="1686600"/>
          </a:xfrm>
          <a:prstGeom prst="roundRect">
            <a:avLst>
              <a:gd fmla="val 16667" name="adj"/>
            </a:avLst>
          </a:prstGeom>
          <a:solidFill>
            <a:srgbClr val="FFFBED"/>
          </a:solidFill>
          <a:ln cap="flat" cmpd="sng" w="38100">
            <a:solidFill>
              <a:srgbClr val="1155C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7" name="Google Shape;127;p6" title="Green mountains, Nature Landscape Display resolution, Beautiful mountain scenery field, natural, grass png.jpg"/>
          <p:cNvPicPr preferRelativeResize="0"/>
          <p:nvPr/>
        </p:nvPicPr>
        <p:blipFill rotWithShape="1">
          <a:blip r:embed="rId4">
            <a:alphaModFix/>
          </a:blip>
          <a:srcRect b="-74250" l="-1660" r="1660" t="74250"/>
          <a:stretch/>
        </p:blipFill>
        <p:spPr>
          <a:xfrm>
            <a:off x="-129525" y="4697025"/>
            <a:ext cx="9233300" cy="1728600"/>
          </a:xfrm>
          <a:prstGeom prst="rect">
            <a:avLst/>
          </a:prstGeom>
          <a:noFill/>
          <a:ln>
            <a:noFill/>
          </a:ln>
        </p:spPr>
      </p:pic>
      <p:sp>
        <p:nvSpPr>
          <p:cNvPr id="128" name="Google Shape;128;p6"/>
          <p:cNvSpPr txBox="1"/>
          <p:nvPr/>
        </p:nvSpPr>
        <p:spPr>
          <a:xfrm>
            <a:off x="616150" y="1866300"/>
            <a:ext cx="2241300" cy="80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1155CC"/>
                </a:solidFill>
                <a:latin typeface="Spectral Medium"/>
                <a:ea typeface="Spectral Medium"/>
                <a:cs typeface="Spectral Medium"/>
                <a:sym typeface="Spectral Medium"/>
              </a:rPr>
              <a:t>All that said AI can be used to improve the environment</a:t>
            </a:r>
            <a:endParaRPr b="0" i="0" sz="1500" u="none" cap="none" strike="noStrike">
              <a:solidFill>
                <a:srgbClr val="1155CC"/>
              </a:solidFill>
              <a:latin typeface="Spectral Medium"/>
              <a:ea typeface="Spectral Medium"/>
              <a:cs typeface="Spectral Medium"/>
              <a:sym typeface="Spectral Medium"/>
            </a:endParaRPr>
          </a:p>
        </p:txBody>
      </p:sp>
      <p:sp>
        <p:nvSpPr>
          <p:cNvPr id="129" name="Google Shape;129;p6"/>
          <p:cNvSpPr txBox="1"/>
          <p:nvPr/>
        </p:nvSpPr>
        <p:spPr>
          <a:xfrm>
            <a:off x="3938000" y="2035975"/>
            <a:ext cx="4313100" cy="129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1155CC"/>
                </a:solidFill>
                <a:latin typeface="Spectral Medium"/>
                <a:ea typeface="Spectral Medium"/>
                <a:cs typeface="Spectral Medium"/>
                <a:sym typeface="Spectral Medium"/>
              </a:rPr>
              <a:t>It can optimize energy use in homes and power grids, improve farming by reducing water and pesticide use, monitor forests and wildlife, predict natural disasters, and reduce traffic and fuel consumption through smarter transportation systems. AI is also used to track pollution and climate change using satellite data. Although AI systems use energy themselves, they can still support environmental protection when used responsibly.</a:t>
            </a:r>
            <a:endParaRPr b="0" i="0" sz="1700" u="none" cap="none" strike="noStrike">
              <a:solidFill>
                <a:srgbClr val="1155CC"/>
              </a:solidFill>
              <a:latin typeface="Spectral Medium"/>
              <a:ea typeface="Spectral Medium"/>
              <a:cs typeface="Spectral Medium"/>
              <a:sym typeface="Spectral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D"/>
        </a:solidFill>
      </p:bgPr>
    </p:bg>
    <p:spTree>
      <p:nvGrpSpPr>
        <p:cNvPr id="133" name="Shape 133"/>
        <p:cNvGrpSpPr/>
        <p:nvPr/>
      </p:nvGrpSpPr>
      <p:grpSpPr>
        <a:xfrm>
          <a:off x="0" y="0"/>
          <a:ext cx="0" cy="0"/>
          <a:chOff x="0" y="0"/>
          <a:chExt cx="0" cy="0"/>
        </a:xfrm>
      </p:grpSpPr>
      <p:sp>
        <p:nvSpPr>
          <p:cNvPr id="134" name="Google Shape;134;p7"/>
          <p:cNvSpPr/>
          <p:nvPr/>
        </p:nvSpPr>
        <p:spPr>
          <a:xfrm>
            <a:off x="178800" y="866200"/>
            <a:ext cx="1785900" cy="491100"/>
          </a:xfrm>
          <a:prstGeom prst="ellipse">
            <a:avLst/>
          </a:prstGeom>
          <a:solidFill>
            <a:srgbClr val="6FA8DC"/>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7"/>
          <p:cNvSpPr/>
          <p:nvPr/>
        </p:nvSpPr>
        <p:spPr>
          <a:xfrm>
            <a:off x="256800" y="2129488"/>
            <a:ext cx="1634100" cy="491100"/>
          </a:xfrm>
          <a:prstGeom prst="ellipse">
            <a:avLst/>
          </a:prstGeom>
          <a:solidFill>
            <a:srgbClr val="6FA8DC"/>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7"/>
          <p:cNvSpPr/>
          <p:nvPr/>
        </p:nvSpPr>
        <p:spPr>
          <a:xfrm>
            <a:off x="2866200" y="781150"/>
            <a:ext cx="5747100" cy="569400"/>
          </a:xfrm>
          <a:prstGeom prst="roundRect">
            <a:avLst>
              <a:gd fmla="val 16667" name="adj"/>
            </a:avLst>
          </a:prstGeom>
          <a:solidFill>
            <a:srgbClr val="6FA8DC"/>
          </a:solidFill>
          <a:ln cap="flat" cmpd="sng" w="762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7"/>
          <p:cNvSpPr/>
          <p:nvPr/>
        </p:nvSpPr>
        <p:spPr>
          <a:xfrm>
            <a:off x="2897800" y="672988"/>
            <a:ext cx="5654100" cy="569400"/>
          </a:xfrm>
          <a:prstGeom prst="roundRect">
            <a:avLst>
              <a:gd fmla="val 16667" name="adj"/>
            </a:avLst>
          </a:prstGeom>
          <a:solidFill>
            <a:srgbClr val="FFFBED"/>
          </a:solidFill>
          <a:ln cap="flat" cmpd="sng" w="38100">
            <a:solidFill>
              <a:srgbClr val="3C78D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7"/>
          <p:cNvSpPr/>
          <p:nvPr/>
        </p:nvSpPr>
        <p:spPr>
          <a:xfrm>
            <a:off x="2971550" y="2132350"/>
            <a:ext cx="5700600" cy="366000"/>
          </a:xfrm>
          <a:prstGeom prst="roundRect">
            <a:avLst>
              <a:gd fmla="val 16667" name="adj"/>
            </a:avLst>
          </a:prstGeom>
          <a:solidFill>
            <a:srgbClr val="6FA8DC"/>
          </a:solidFill>
          <a:ln cap="flat" cmpd="sng" w="762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7"/>
          <p:cNvSpPr/>
          <p:nvPr/>
        </p:nvSpPr>
        <p:spPr>
          <a:xfrm>
            <a:off x="2935300" y="3412900"/>
            <a:ext cx="5747100" cy="366000"/>
          </a:xfrm>
          <a:prstGeom prst="roundRect">
            <a:avLst>
              <a:gd fmla="val 16667" name="adj"/>
            </a:avLst>
          </a:prstGeom>
          <a:solidFill>
            <a:srgbClr val="6FA8DC"/>
          </a:solidFill>
          <a:ln cap="flat" cmpd="sng" w="762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7"/>
          <p:cNvSpPr/>
          <p:nvPr/>
        </p:nvSpPr>
        <p:spPr>
          <a:xfrm>
            <a:off x="3010775" y="4562000"/>
            <a:ext cx="5747100" cy="366000"/>
          </a:xfrm>
          <a:prstGeom prst="roundRect">
            <a:avLst>
              <a:gd fmla="val 16667" name="adj"/>
            </a:avLst>
          </a:prstGeom>
          <a:solidFill>
            <a:srgbClr val="6FA8DC"/>
          </a:solidFill>
          <a:ln cap="flat" cmpd="sng" w="762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7"/>
          <p:cNvSpPr/>
          <p:nvPr/>
        </p:nvSpPr>
        <p:spPr>
          <a:xfrm>
            <a:off x="2994800" y="3080450"/>
            <a:ext cx="5654100" cy="569400"/>
          </a:xfrm>
          <a:prstGeom prst="roundRect">
            <a:avLst>
              <a:gd fmla="val 16667" name="adj"/>
            </a:avLst>
          </a:prstGeom>
          <a:solidFill>
            <a:srgbClr val="FFFBED"/>
          </a:solidFill>
          <a:ln cap="flat" cmpd="sng" w="38100">
            <a:solidFill>
              <a:srgbClr val="3C78D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7"/>
          <p:cNvSpPr/>
          <p:nvPr/>
        </p:nvSpPr>
        <p:spPr>
          <a:xfrm>
            <a:off x="2994800" y="1785425"/>
            <a:ext cx="5654100" cy="569400"/>
          </a:xfrm>
          <a:prstGeom prst="roundRect">
            <a:avLst>
              <a:gd fmla="val 16667" name="adj"/>
            </a:avLst>
          </a:prstGeom>
          <a:solidFill>
            <a:srgbClr val="FFFBED"/>
          </a:solidFill>
          <a:ln cap="flat" cmpd="sng" w="38100">
            <a:solidFill>
              <a:srgbClr val="3C78D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7"/>
          <p:cNvSpPr/>
          <p:nvPr/>
        </p:nvSpPr>
        <p:spPr>
          <a:xfrm>
            <a:off x="2994800" y="4262925"/>
            <a:ext cx="5654100" cy="569400"/>
          </a:xfrm>
          <a:prstGeom prst="roundRect">
            <a:avLst>
              <a:gd fmla="val 16667" name="adj"/>
            </a:avLst>
          </a:prstGeom>
          <a:solidFill>
            <a:srgbClr val="FFFBED"/>
          </a:solidFill>
          <a:ln cap="flat" cmpd="sng" w="38100">
            <a:solidFill>
              <a:srgbClr val="3C78D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7"/>
          <p:cNvSpPr/>
          <p:nvPr/>
        </p:nvSpPr>
        <p:spPr>
          <a:xfrm>
            <a:off x="2134088" y="955450"/>
            <a:ext cx="594300" cy="312600"/>
          </a:xfrm>
          <a:prstGeom prst="leftArrow">
            <a:avLst>
              <a:gd fmla="val 50000" name="adj1"/>
              <a:gd fmla="val 50000" name="adj2"/>
            </a:avLst>
          </a:prstGeom>
          <a:solidFill>
            <a:srgbClr val="FFFBED"/>
          </a:solidFill>
          <a:ln cap="flat" cmpd="sng" w="285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7"/>
          <p:cNvSpPr/>
          <p:nvPr/>
        </p:nvSpPr>
        <p:spPr>
          <a:xfrm>
            <a:off x="2208950" y="2150013"/>
            <a:ext cx="594300" cy="312600"/>
          </a:xfrm>
          <a:prstGeom prst="leftArrow">
            <a:avLst>
              <a:gd fmla="val 50000" name="adj1"/>
              <a:gd fmla="val 50000" name="adj2"/>
            </a:avLst>
          </a:prstGeom>
          <a:solidFill>
            <a:srgbClr val="FFFBED"/>
          </a:solidFill>
          <a:ln cap="flat" cmpd="sng" w="285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7"/>
          <p:cNvSpPr/>
          <p:nvPr/>
        </p:nvSpPr>
        <p:spPr>
          <a:xfrm>
            <a:off x="2131700" y="3404488"/>
            <a:ext cx="594300" cy="312600"/>
          </a:xfrm>
          <a:prstGeom prst="leftArrow">
            <a:avLst>
              <a:gd fmla="val 50000" name="adj1"/>
              <a:gd fmla="val 50000" name="adj2"/>
            </a:avLst>
          </a:prstGeom>
          <a:solidFill>
            <a:srgbClr val="FFFBED"/>
          </a:solidFill>
          <a:ln cap="flat" cmpd="sng" w="285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7"/>
          <p:cNvSpPr/>
          <p:nvPr/>
        </p:nvSpPr>
        <p:spPr>
          <a:xfrm>
            <a:off x="5549750" y="1293050"/>
            <a:ext cx="321600" cy="421200"/>
          </a:xfrm>
          <a:prstGeom prst="downArrow">
            <a:avLst>
              <a:gd fmla="val 50000" name="adj1"/>
              <a:gd fmla="val 50000" name="adj2"/>
            </a:avLst>
          </a:prstGeom>
          <a:solidFill>
            <a:schemeClr val="lt2"/>
          </a:solidFill>
          <a:ln cap="flat" cmpd="sng" w="285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7"/>
          <p:cNvSpPr/>
          <p:nvPr/>
        </p:nvSpPr>
        <p:spPr>
          <a:xfrm>
            <a:off x="5548950" y="2641613"/>
            <a:ext cx="321600" cy="421200"/>
          </a:xfrm>
          <a:prstGeom prst="downArrow">
            <a:avLst>
              <a:gd fmla="val 50000" name="adj1"/>
              <a:gd fmla="val 50000" name="adj2"/>
            </a:avLst>
          </a:prstGeom>
          <a:solidFill>
            <a:schemeClr val="lt2"/>
          </a:solidFill>
          <a:ln cap="flat" cmpd="sng" w="285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7"/>
          <p:cNvSpPr/>
          <p:nvPr/>
        </p:nvSpPr>
        <p:spPr>
          <a:xfrm>
            <a:off x="5549750" y="3844288"/>
            <a:ext cx="321600" cy="421200"/>
          </a:xfrm>
          <a:prstGeom prst="downArrow">
            <a:avLst>
              <a:gd fmla="val 50000" name="adj1"/>
              <a:gd fmla="val 50000" name="adj2"/>
            </a:avLst>
          </a:prstGeom>
          <a:solidFill>
            <a:schemeClr val="lt2"/>
          </a:solidFill>
          <a:ln cap="flat" cmpd="sng" w="285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7"/>
          <p:cNvSpPr txBox="1"/>
          <p:nvPr/>
        </p:nvSpPr>
        <p:spPr>
          <a:xfrm>
            <a:off x="3103775" y="747100"/>
            <a:ext cx="5299200" cy="42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rgbClr val="3C78D8"/>
                </a:solidFill>
                <a:latin typeface="Spectral Medium"/>
                <a:ea typeface="Spectral Medium"/>
                <a:cs typeface="Spectral Medium"/>
                <a:sym typeface="Spectral Medium"/>
              </a:rPr>
              <a:t>Is the task repetitive, data heavy or time consuming?</a:t>
            </a:r>
            <a:endParaRPr b="0" i="0" sz="1700" u="none" cap="none" strike="noStrike">
              <a:solidFill>
                <a:srgbClr val="3C78D8"/>
              </a:solidFill>
              <a:latin typeface="Spectral Medium"/>
              <a:ea typeface="Spectral Medium"/>
              <a:cs typeface="Spectral Medium"/>
              <a:sym typeface="Spectral Medium"/>
            </a:endParaRPr>
          </a:p>
        </p:txBody>
      </p:sp>
      <p:sp>
        <p:nvSpPr>
          <p:cNvPr id="151" name="Google Shape;151;p7"/>
          <p:cNvSpPr txBox="1"/>
          <p:nvPr/>
        </p:nvSpPr>
        <p:spPr>
          <a:xfrm>
            <a:off x="4080875" y="1810325"/>
            <a:ext cx="3017400" cy="42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3C78D8"/>
                </a:solidFill>
                <a:latin typeface="Spectral Medium"/>
                <a:ea typeface="Spectral Medium"/>
                <a:cs typeface="Spectral Medium"/>
                <a:sym typeface="Spectral Medium"/>
              </a:rPr>
              <a:t>Is usage of AI prohibited? </a:t>
            </a:r>
            <a:endParaRPr b="0" i="0" sz="1800" u="none" cap="none" strike="noStrike">
              <a:solidFill>
                <a:srgbClr val="3C78D8"/>
              </a:solidFill>
              <a:latin typeface="Spectral Medium"/>
              <a:ea typeface="Spectral Medium"/>
              <a:cs typeface="Spectral Medium"/>
              <a:sym typeface="Spectral Medium"/>
            </a:endParaRPr>
          </a:p>
        </p:txBody>
      </p:sp>
      <p:sp>
        <p:nvSpPr>
          <p:cNvPr id="152" name="Google Shape;152;p7"/>
          <p:cNvSpPr txBox="1"/>
          <p:nvPr/>
        </p:nvSpPr>
        <p:spPr>
          <a:xfrm>
            <a:off x="3103775" y="3154550"/>
            <a:ext cx="5374800" cy="42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3C78D8"/>
                </a:solidFill>
                <a:latin typeface="Spectral Medium"/>
                <a:ea typeface="Spectral Medium"/>
                <a:cs typeface="Spectral Medium"/>
                <a:sym typeface="Spectral Medium"/>
              </a:rPr>
              <a:t>Using AI for convenience or to provide real value? </a:t>
            </a:r>
            <a:endParaRPr b="0" i="0" sz="1800" u="none" cap="none" strike="noStrike">
              <a:solidFill>
                <a:srgbClr val="3C78D8"/>
              </a:solidFill>
              <a:latin typeface="Spectral Medium"/>
              <a:ea typeface="Spectral Medium"/>
              <a:cs typeface="Spectral Medium"/>
              <a:sym typeface="Spectral Medium"/>
            </a:endParaRPr>
          </a:p>
        </p:txBody>
      </p:sp>
      <p:sp>
        <p:nvSpPr>
          <p:cNvPr id="153" name="Google Shape;153;p7"/>
          <p:cNvSpPr txBox="1"/>
          <p:nvPr/>
        </p:nvSpPr>
        <p:spPr>
          <a:xfrm>
            <a:off x="3103775" y="4330900"/>
            <a:ext cx="5654100" cy="36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3C78D8"/>
                </a:solidFill>
                <a:latin typeface="Spectral Medium"/>
                <a:ea typeface="Spectral Medium"/>
                <a:cs typeface="Spectral Medium"/>
                <a:sym typeface="Spectral Medium"/>
              </a:rPr>
              <a:t>Proceed mindfully, continue to the next slide for tips</a:t>
            </a:r>
            <a:endParaRPr b="0" i="0" sz="1800" u="none" cap="none" strike="noStrike">
              <a:solidFill>
                <a:srgbClr val="3C78D8"/>
              </a:solidFill>
              <a:latin typeface="Spectral Medium"/>
              <a:ea typeface="Spectral Medium"/>
              <a:cs typeface="Spectral Medium"/>
              <a:sym typeface="Spectral Medium"/>
            </a:endParaRPr>
          </a:p>
        </p:txBody>
      </p:sp>
      <p:sp>
        <p:nvSpPr>
          <p:cNvPr id="154" name="Google Shape;154;p7"/>
          <p:cNvSpPr/>
          <p:nvPr/>
        </p:nvSpPr>
        <p:spPr>
          <a:xfrm>
            <a:off x="6190125" y="1400963"/>
            <a:ext cx="1785900" cy="366000"/>
          </a:xfrm>
          <a:prstGeom prst="ellipse">
            <a:avLst/>
          </a:prstGeom>
          <a:solidFill>
            <a:srgbClr val="FFFBED"/>
          </a:solidFill>
          <a:ln cap="flat" cmpd="sng" w="285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7"/>
          <p:cNvSpPr/>
          <p:nvPr/>
        </p:nvSpPr>
        <p:spPr>
          <a:xfrm>
            <a:off x="6190125" y="2668200"/>
            <a:ext cx="1785900" cy="366000"/>
          </a:xfrm>
          <a:prstGeom prst="ellipse">
            <a:avLst/>
          </a:prstGeom>
          <a:solidFill>
            <a:srgbClr val="FFFBED"/>
          </a:solidFill>
          <a:ln cap="flat" cmpd="sng" w="285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7"/>
          <p:cNvSpPr/>
          <p:nvPr/>
        </p:nvSpPr>
        <p:spPr>
          <a:xfrm>
            <a:off x="6190125" y="3922925"/>
            <a:ext cx="1785900" cy="366000"/>
          </a:xfrm>
          <a:prstGeom prst="ellipse">
            <a:avLst/>
          </a:prstGeom>
          <a:solidFill>
            <a:srgbClr val="FFFBED"/>
          </a:solidFill>
          <a:ln cap="flat" cmpd="sng" w="285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7"/>
          <p:cNvSpPr txBox="1"/>
          <p:nvPr/>
        </p:nvSpPr>
        <p:spPr>
          <a:xfrm>
            <a:off x="6823425" y="1314375"/>
            <a:ext cx="1152000" cy="12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rgbClr val="3C78D8"/>
                </a:solidFill>
                <a:latin typeface="Spectral Medium"/>
                <a:ea typeface="Spectral Medium"/>
                <a:cs typeface="Spectral Medium"/>
                <a:sym typeface="Spectral Medium"/>
              </a:rPr>
              <a:t>Yes</a:t>
            </a: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p:txBody>
      </p:sp>
      <p:sp>
        <p:nvSpPr>
          <p:cNvPr id="158" name="Google Shape;158;p7"/>
          <p:cNvSpPr txBox="1"/>
          <p:nvPr/>
        </p:nvSpPr>
        <p:spPr>
          <a:xfrm>
            <a:off x="6823425" y="2610875"/>
            <a:ext cx="785700" cy="19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700" u="none" cap="none" strike="noStrike">
                <a:solidFill>
                  <a:srgbClr val="3C78D8"/>
                </a:solidFill>
                <a:latin typeface="Spectral Medium"/>
                <a:ea typeface="Spectral Medium"/>
                <a:cs typeface="Spectral Medium"/>
                <a:sym typeface="Spectral Medium"/>
              </a:rPr>
              <a:t>No</a:t>
            </a:r>
            <a:endParaRPr b="0" i="0" sz="1800" u="none" cap="none" strike="noStrike">
              <a:solidFill>
                <a:srgbClr val="3C78D8"/>
              </a:solidFill>
              <a:latin typeface="Arial"/>
              <a:ea typeface="Arial"/>
              <a:cs typeface="Arial"/>
              <a:sym typeface="Arial"/>
            </a:endParaRPr>
          </a:p>
        </p:txBody>
      </p:sp>
      <p:sp>
        <p:nvSpPr>
          <p:cNvPr id="159" name="Google Shape;159;p7"/>
          <p:cNvSpPr txBox="1"/>
          <p:nvPr/>
        </p:nvSpPr>
        <p:spPr>
          <a:xfrm>
            <a:off x="6429375" y="3869225"/>
            <a:ext cx="1447800" cy="25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700" u="none" cap="none" strike="noStrike">
                <a:solidFill>
                  <a:srgbClr val="3C78D8"/>
                </a:solidFill>
                <a:latin typeface="Spectral Medium"/>
                <a:ea typeface="Spectral Medium"/>
                <a:cs typeface="Spectral Medium"/>
                <a:sym typeface="Spectral Medium"/>
              </a:rPr>
              <a:t>Real Value </a:t>
            </a:r>
            <a:endParaRPr b="0" i="0" sz="1800" u="none" cap="none" strike="noStrike">
              <a:solidFill>
                <a:srgbClr val="3C78D8"/>
              </a:solidFill>
              <a:latin typeface="Arial"/>
              <a:ea typeface="Arial"/>
              <a:cs typeface="Arial"/>
              <a:sym typeface="Arial"/>
            </a:endParaRPr>
          </a:p>
        </p:txBody>
      </p:sp>
      <p:sp>
        <p:nvSpPr>
          <p:cNvPr id="160" name="Google Shape;160;p7"/>
          <p:cNvSpPr/>
          <p:nvPr/>
        </p:nvSpPr>
        <p:spPr>
          <a:xfrm>
            <a:off x="1689500" y="1481350"/>
            <a:ext cx="1190100" cy="366000"/>
          </a:xfrm>
          <a:prstGeom prst="ellipse">
            <a:avLst/>
          </a:prstGeom>
          <a:solidFill>
            <a:srgbClr val="FFFBED"/>
          </a:solidFill>
          <a:ln cap="flat" cmpd="sng" w="285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7"/>
          <p:cNvSpPr/>
          <p:nvPr/>
        </p:nvSpPr>
        <p:spPr>
          <a:xfrm>
            <a:off x="1833800" y="2700788"/>
            <a:ext cx="1190100" cy="366000"/>
          </a:xfrm>
          <a:prstGeom prst="ellipse">
            <a:avLst/>
          </a:prstGeom>
          <a:solidFill>
            <a:srgbClr val="FFFBED"/>
          </a:solid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7"/>
          <p:cNvSpPr txBox="1"/>
          <p:nvPr/>
        </p:nvSpPr>
        <p:spPr>
          <a:xfrm>
            <a:off x="2009000" y="1418088"/>
            <a:ext cx="687600" cy="19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3C78D8"/>
                </a:solidFill>
                <a:latin typeface="Spectral Medium"/>
                <a:ea typeface="Spectral Medium"/>
                <a:cs typeface="Spectral Medium"/>
                <a:sym typeface="Spectral Medium"/>
              </a:rPr>
              <a:t>NO</a:t>
            </a:r>
            <a:endParaRPr b="0" i="0" sz="1800" u="none" cap="none" strike="noStrike">
              <a:solidFill>
                <a:srgbClr val="3C78D8"/>
              </a:solidFill>
              <a:latin typeface="Spectral Medium"/>
              <a:ea typeface="Spectral Medium"/>
              <a:cs typeface="Spectral Medium"/>
              <a:sym typeface="Spectral Medium"/>
            </a:endParaRPr>
          </a:p>
        </p:txBody>
      </p:sp>
      <p:sp>
        <p:nvSpPr>
          <p:cNvPr id="163" name="Google Shape;163;p7"/>
          <p:cNvSpPr txBox="1"/>
          <p:nvPr/>
        </p:nvSpPr>
        <p:spPr>
          <a:xfrm>
            <a:off x="2050700" y="2648813"/>
            <a:ext cx="910800" cy="19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3C78D8"/>
                </a:solidFill>
                <a:latin typeface="Spectral Medium"/>
                <a:ea typeface="Spectral Medium"/>
                <a:cs typeface="Spectral Medium"/>
                <a:sym typeface="Spectral Medium"/>
              </a:rPr>
              <a:t>YES</a:t>
            </a:r>
            <a:endParaRPr b="0" i="0" sz="1800" u="none" cap="none" strike="noStrike">
              <a:solidFill>
                <a:srgbClr val="3C78D8"/>
              </a:solidFill>
              <a:latin typeface="Spectral Medium"/>
              <a:ea typeface="Spectral Medium"/>
              <a:cs typeface="Spectral Medium"/>
              <a:sym typeface="Spectral Medium"/>
            </a:endParaRPr>
          </a:p>
        </p:txBody>
      </p:sp>
      <p:sp>
        <p:nvSpPr>
          <p:cNvPr id="164" name="Google Shape;164;p7"/>
          <p:cNvSpPr/>
          <p:nvPr/>
        </p:nvSpPr>
        <p:spPr>
          <a:xfrm>
            <a:off x="299200" y="814450"/>
            <a:ext cx="1697100" cy="616800"/>
          </a:xfrm>
          <a:prstGeom prst="ellipse">
            <a:avLst/>
          </a:prstGeom>
          <a:solidFill>
            <a:srgbClr val="FFFBED"/>
          </a:solidFill>
          <a:ln cap="flat" cmpd="sng" w="28575">
            <a:solidFill>
              <a:srgbClr val="1155C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7"/>
          <p:cNvSpPr/>
          <p:nvPr/>
        </p:nvSpPr>
        <p:spPr>
          <a:xfrm>
            <a:off x="350325" y="2074988"/>
            <a:ext cx="1785900" cy="569400"/>
          </a:xfrm>
          <a:prstGeom prst="ellipse">
            <a:avLst/>
          </a:prstGeom>
          <a:solidFill>
            <a:srgbClr val="FFFBED"/>
          </a:solidFill>
          <a:ln cap="flat" cmpd="sng" w="2857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7"/>
          <p:cNvSpPr txBox="1"/>
          <p:nvPr/>
        </p:nvSpPr>
        <p:spPr>
          <a:xfrm>
            <a:off x="328725" y="919775"/>
            <a:ext cx="1829100" cy="25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rgbClr val="3C78D8"/>
                </a:solidFill>
                <a:latin typeface="Spectral Medium"/>
                <a:ea typeface="Spectral Medium"/>
                <a:cs typeface="Spectral Medium"/>
                <a:sym typeface="Spectral Medium"/>
              </a:rPr>
              <a:t>Do it manually </a:t>
            </a:r>
            <a:endParaRPr b="0" i="0" sz="1700" u="none" cap="none" strike="noStrike">
              <a:solidFill>
                <a:srgbClr val="3C78D8"/>
              </a:solidFill>
              <a:latin typeface="Spectral Medium"/>
              <a:ea typeface="Spectral Medium"/>
              <a:cs typeface="Spectral Medium"/>
              <a:sym typeface="Spectral Medium"/>
            </a:endParaRPr>
          </a:p>
        </p:txBody>
      </p:sp>
      <p:sp>
        <p:nvSpPr>
          <p:cNvPr id="167" name="Google Shape;167;p7"/>
          <p:cNvSpPr txBox="1"/>
          <p:nvPr/>
        </p:nvSpPr>
        <p:spPr>
          <a:xfrm>
            <a:off x="328725" y="2109463"/>
            <a:ext cx="1923600" cy="616800"/>
          </a:xfrm>
          <a:prstGeom prst="rect">
            <a:avLst/>
          </a:prstGeom>
          <a:noFill/>
          <a:ln cap="flat" cmpd="sng" w="9525">
            <a:solidFill>
              <a:srgbClr val="FFFBE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C78D8"/>
                </a:solidFill>
                <a:latin typeface="Spectral Medium"/>
                <a:ea typeface="Spectral Medium"/>
                <a:cs typeface="Spectral Medium"/>
                <a:sym typeface="Spectral Medium"/>
              </a:rPr>
              <a:t>Abide by the rules </a:t>
            </a:r>
            <a:endParaRPr b="0" i="0" sz="1600" u="none" cap="none" strike="noStrike">
              <a:solidFill>
                <a:srgbClr val="3C78D8"/>
              </a:solidFill>
              <a:latin typeface="Spectral Medium"/>
              <a:ea typeface="Spectral Medium"/>
              <a:cs typeface="Spectral Medium"/>
              <a:sym typeface="Spectral Medium"/>
            </a:endParaRPr>
          </a:p>
        </p:txBody>
      </p:sp>
      <p:sp>
        <p:nvSpPr>
          <p:cNvPr id="168" name="Google Shape;168;p7"/>
          <p:cNvSpPr/>
          <p:nvPr/>
        </p:nvSpPr>
        <p:spPr>
          <a:xfrm>
            <a:off x="80525" y="2902725"/>
            <a:ext cx="1447800" cy="1906500"/>
          </a:xfrm>
          <a:prstGeom prst="roundRect">
            <a:avLst>
              <a:gd fmla="val 16667" name="adj"/>
            </a:avLst>
          </a:prstGeom>
          <a:solidFill>
            <a:srgbClr val="6FA8DC"/>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7"/>
          <p:cNvSpPr/>
          <p:nvPr/>
        </p:nvSpPr>
        <p:spPr>
          <a:xfrm>
            <a:off x="225300" y="2902725"/>
            <a:ext cx="1697100" cy="1978500"/>
          </a:xfrm>
          <a:prstGeom prst="roundRect">
            <a:avLst>
              <a:gd fmla="val 16667" name="adj"/>
            </a:avLst>
          </a:prstGeom>
          <a:solidFill>
            <a:srgbClr val="FFFBED"/>
          </a:solidFill>
          <a:ln cap="flat" cmpd="sng" w="38100">
            <a:solidFill>
              <a:srgbClr val="1155C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7"/>
          <p:cNvSpPr txBox="1"/>
          <p:nvPr/>
        </p:nvSpPr>
        <p:spPr>
          <a:xfrm>
            <a:off x="412950" y="3116675"/>
            <a:ext cx="1317600" cy="197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3C78D8"/>
                </a:solidFill>
                <a:latin typeface="Spectral Medium"/>
                <a:ea typeface="Spectral Medium"/>
                <a:cs typeface="Spectral Medium"/>
                <a:sym typeface="Spectral Medium"/>
              </a:rPr>
              <a:t>Do not use as a crutch only a resource</a:t>
            </a:r>
            <a:endParaRPr b="0" i="0" sz="1800" u="none" cap="none" strike="noStrike">
              <a:solidFill>
                <a:srgbClr val="3C78D8"/>
              </a:solidFill>
              <a:latin typeface="Spectral Medium"/>
              <a:ea typeface="Spectral Medium"/>
              <a:cs typeface="Spectral Medium"/>
              <a:sym typeface="Spectral Medium"/>
            </a:endParaRPr>
          </a:p>
        </p:txBody>
      </p:sp>
      <p:sp>
        <p:nvSpPr>
          <p:cNvPr id="171" name="Google Shape;171;p7"/>
          <p:cNvSpPr/>
          <p:nvPr/>
        </p:nvSpPr>
        <p:spPr>
          <a:xfrm>
            <a:off x="1689500" y="3879538"/>
            <a:ext cx="1829100" cy="491100"/>
          </a:xfrm>
          <a:prstGeom prst="ellipse">
            <a:avLst/>
          </a:prstGeom>
          <a:solidFill>
            <a:srgbClr val="FFFBED"/>
          </a:solid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7"/>
          <p:cNvSpPr txBox="1"/>
          <p:nvPr/>
        </p:nvSpPr>
        <p:spPr>
          <a:xfrm>
            <a:off x="1880150" y="3898250"/>
            <a:ext cx="1447800" cy="19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800" u="none" cap="none" strike="noStrike">
                <a:solidFill>
                  <a:srgbClr val="3C78D8"/>
                </a:solidFill>
                <a:latin typeface="Spectral Medium"/>
                <a:ea typeface="Spectral Medium"/>
                <a:cs typeface="Spectral Medium"/>
                <a:sym typeface="Spectral Medium"/>
              </a:rPr>
              <a:t>convenience</a:t>
            </a:r>
            <a:endParaRPr b="0" i="0" sz="1800" u="none" cap="none" strike="noStrike">
              <a:solidFill>
                <a:srgbClr val="3C78D8"/>
              </a:solidFill>
              <a:latin typeface="Arial"/>
              <a:ea typeface="Arial"/>
              <a:cs typeface="Arial"/>
              <a:sym typeface="Arial"/>
            </a:endParaRPr>
          </a:p>
        </p:txBody>
      </p:sp>
      <p:sp>
        <p:nvSpPr>
          <p:cNvPr id="173" name="Google Shape;173;p7"/>
          <p:cNvSpPr/>
          <p:nvPr/>
        </p:nvSpPr>
        <p:spPr>
          <a:xfrm>
            <a:off x="2419925" y="93200"/>
            <a:ext cx="3321900" cy="421200"/>
          </a:xfrm>
          <a:prstGeom prst="rect">
            <a:avLst/>
          </a:prstGeom>
          <a:solidFill>
            <a:srgbClr val="FFFBED"/>
          </a:solidFill>
          <a:ln cap="flat" cmpd="sng" w="28575">
            <a:solidFill>
              <a:srgbClr val="3C78D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7"/>
          <p:cNvSpPr txBox="1"/>
          <p:nvPr/>
        </p:nvSpPr>
        <p:spPr>
          <a:xfrm>
            <a:off x="3010775" y="62475"/>
            <a:ext cx="2472000" cy="25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3C78D8"/>
                </a:solidFill>
                <a:latin typeface="Spectral Medium"/>
                <a:ea typeface="Spectral Medium"/>
                <a:cs typeface="Spectral Medium"/>
                <a:sym typeface="Spectral Medium"/>
              </a:rPr>
              <a:t>Should you use AI? </a:t>
            </a:r>
            <a:endParaRPr b="0" i="0" sz="1800" u="none" cap="none" strike="noStrike">
              <a:solidFill>
                <a:srgbClr val="3C78D8"/>
              </a:solidFill>
              <a:latin typeface="Spectral Medium"/>
              <a:ea typeface="Spectral Medium"/>
              <a:cs typeface="Spectral Medium"/>
              <a:sym typeface="Spectral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D"/>
        </a:solidFill>
      </p:bgPr>
    </p:bg>
    <p:spTree>
      <p:nvGrpSpPr>
        <p:cNvPr id="178" name="Shape 178"/>
        <p:cNvGrpSpPr/>
        <p:nvPr/>
      </p:nvGrpSpPr>
      <p:grpSpPr>
        <a:xfrm>
          <a:off x="0" y="0"/>
          <a:ext cx="0" cy="0"/>
          <a:chOff x="0" y="0"/>
          <a:chExt cx="0" cy="0"/>
        </a:xfrm>
      </p:grpSpPr>
      <p:sp>
        <p:nvSpPr>
          <p:cNvPr id="179" name="Google Shape;179;p8"/>
          <p:cNvSpPr/>
          <p:nvPr/>
        </p:nvSpPr>
        <p:spPr>
          <a:xfrm>
            <a:off x="2417775" y="594600"/>
            <a:ext cx="428700" cy="321300"/>
          </a:xfrm>
          <a:prstGeom prst="ellipse">
            <a:avLst/>
          </a:prstGeom>
          <a:solidFill>
            <a:srgbClr val="9FC5E8"/>
          </a:solidFill>
          <a:ln cap="flat" cmpd="sng" w="38100">
            <a:solidFill>
              <a:srgbClr val="1155C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8"/>
          <p:cNvSpPr/>
          <p:nvPr/>
        </p:nvSpPr>
        <p:spPr>
          <a:xfrm>
            <a:off x="205300" y="1435750"/>
            <a:ext cx="428700" cy="321300"/>
          </a:xfrm>
          <a:prstGeom prst="ellipse">
            <a:avLst/>
          </a:prstGeom>
          <a:solidFill>
            <a:srgbClr val="9FC5E8"/>
          </a:solidFill>
          <a:ln cap="flat" cmpd="sng" w="38100">
            <a:solidFill>
              <a:srgbClr val="1155C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8"/>
          <p:cNvSpPr/>
          <p:nvPr/>
        </p:nvSpPr>
        <p:spPr>
          <a:xfrm>
            <a:off x="182950" y="3262450"/>
            <a:ext cx="473400" cy="366000"/>
          </a:xfrm>
          <a:prstGeom prst="ellipse">
            <a:avLst/>
          </a:prstGeom>
          <a:solidFill>
            <a:srgbClr val="9FC5E8"/>
          </a:solidFill>
          <a:ln cap="flat" cmpd="sng" w="38100">
            <a:solidFill>
              <a:srgbClr val="1155C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8"/>
          <p:cNvSpPr/>
          <p:nvPr/>
        </p:nvSpPr>
        <p:spPr>
          <a:xfrm>
            <a:off x="5630350" y="983025"/>
            <a:ext cx="473400" cy="366000"/>
          </a:xfrm>
          <a:prstGeom prst="ellipse">
            <a:avLst/>
          </a:prstGeom>
          <a:solidFill>
            <a:srgbClr val="9FC5E8"/>
          </a:solidFill>
          <a:ln cap="flat" cmpd="sng" w="38100">
            <a:solidFill>
              <a:srgbClr val="1155C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8"/>
          <p:cNvSpPr/>
          <p:nvPr/>
        </p:nvSpPr>
        <p:spPr>
          <a:xfrm>
            <a:off x="2701225" y="4098675"/>
            <a:ext cx="473400" cy="366000"/>
          </a:xfrm>
          <a:prstGeom prst="ellipse">
            <a:avLst/>
          </a:prstGeom>
          <a:solidFill>
            <a:srgbClr val="9FC5E8"/>
          </a:solidFill>
          <a:ln cap="flat" cmpd="sng" w="38100">
            <a:solidFill>
              <a:srgbClr val="1155C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8"/>
          <p:cNvSpPr/>
          <p:nvPr/>
        </p:nvSpPr>
        <p:spPr>
          <a:xfrm>
            <a:off x="2741238" y="1435750"/>
            <a:ext cx="3563100" cy="2192700"/>
          </a:xfrm>
          <a:prstGeom prst="ellipse">
            <a:avLst/>
          </a:prstGeom>
          <a:solidFill>
            <a:srgbClr val="6FA8DC"/>
          </a:solidFill>
          <a:ln cap="flat" cmpd="sng" w="38100">
            <a:solidFill>
              <a:srgbClr val="3D85C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8"/>
          <p:cNvSpPr/>
          <p:nvPr/>
        </p:nvSpPr>
        <p:spPr>
          <a:xfrm>
            <a:off x="2931350" y="1475400"/>
            <a:ext cx="3563100" cy="2192700"/>
          </a:xfrm>
          <a:prstGeom prst="ellipse">
            <a:avLst/>
          </a:prstGeom>
          <a:solidFill>
            <a:srgbClr val="FFFBED"/>
          </a:solidFill>
          <a:ln cap="flat" cmpd="sng" w="38100">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8"/>
          <p:cNvSpPr txBox="1"/>
          <p:nvPr/>
        </p:nvSpPr>
        <p:spPr>
          <a:xfrm>
            <a:off x="3526038" y="1937700"/>
            <a:ext cx="2411100" cy="141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2700" u="none" cap="none" strike="noStrike">
                <a:solidFill>
                  <a:srgbClr val="1155CC"/>
                </a:solidFill>
                <a:latin typeface="Spectral Medium"/>
                <a:ea typeface="Spectral Medium"/>
                <a:cs typeface="Spectral Medium"/>
                <a:sym typeface="Spectral Medium"/>
              </a:rPr>
              <a:t>Low Impacts Habit Guide </a:t>
            </a:r>
            <a:endParaRPr b="0" i="0" sz="2700" u="none" cap="none" strike="noStrike">
              <a:solidFill>
                <a:srgbClr val="1155CC"/>
              </a:solidFill>
              <a:latin typeface="Spectral Medium"/>
              <a:ea typeface="Spectral Medium"/>
              <a:cs typeface="Spectral Medium"/>
              <a:sym typeface="Spectral Medium"/>
            </a:endParaRPr>
          </a:p>
        </p:txBody>
      </p:sp>
      <p:sp>
        <p:nvSpPr>
          <p:cNvPr id="187" name="Google Shape;187;p8"/>
          <p:cNvSpPr txBox="1"/>
          <p:nvPr/>
        </p:nvSpPr>
        <p:spPr>
          <a:xfrm>
            <a:off x="2978175" y="228600"/>
            <a:ext cx="2029500" cy="36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Clr>
                <a:schemeClr val="dk1"/>
              </a:buClr>
              <a:buSzPts val="1100"/>
              <a:buFont typeface="Arial"/>
              <a:buNone/>
            </a:pPr>
            <a:r>
              <a:t/>
            </a:r>
            <a:endParaRPr b="1" i="0" sz="13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100"/>
              <a:buFont typeface="Arial"/>
              <a:buNone/>
            </a:pPr>
            <a:r>
              <a:rPr b="1" i="0" lang="en" sz="1100" u="none" cap="none" strike="noStrike">
                <a:solidFill>
                  <a:srgbClr val="1155CC"/>
                </a:solidFill>
                <a:latin typeface="Spectral"/>
                <a:ea typeface="Spectral"/>
                <a:cs typeface="Spectral"/>
                <a:sym typeface="Spectral"/>
              </a:rPr>
              <a:t>Only run AI tools when necessary avoid excessive or repeated queries.</a:t>
            </a:r>
            <a:endParaRPr b="1" i="0" sz="1100" u="none" cap="none" strike="noStrike">
              <a:solidFill>
                <a:srgbClr val="1155CC"/>
              </a:solidFill>
              <a:latin typeface="Spectral"/>
              <a:ea typeface="Spectral"/>
              <a:cs typeface="Spectral"/>
              <a:sym typeface="Spectral"/>
            </a:endParaRPr>
          </a:p>
          <a:p>
            <a:pPr indent="0" lvl="0" marL="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88" name="Google Shape;188;p8"/>
          <p:cNvSpPr txBox="1"/>
          <p:nvPr/>
        </p:nvSpPr>
        <p:spPr>
          <a:xfrm>
            <a:off x="718875" y="1349000"/>
            <a:ext cx="2127600" cy="816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chemeClr val="dk1"/>
              </a:buClr>
              <a:buSzPts val="1100"/>
              <a:buFont typeface="Arial"/>
              <a:buNone/>
            </a:pPr>
            <a:r>
              <a:rPr b="1" i="0" lang="en" sz="1100" u="none" cap="none" strike="noStrike">
                <a:solidFill>
                  <a:srgbClr val="1155CC"/>
                </a:solidFill>
                <a:latin typeface="Spectral"/>
                <a:ea typeface="Spectral"/>
                <a:cs typeface="Spectral"/>
                <a:sym typeface="Spectral"/>
              </a:rPr>
              <a:t>Pause for 10 seconds and ask:</a:t>
            </a:r>
            <a:endParaRPr b="1" i="0" sz="1100" u="none" cap="none" strike="noStrike">
              <a:solidFill>
                <a:srgbClr val="1155CC"/>
              </a:solidFill>
              <a:latin typeface="Spectral"/>
              <a:ea typeface="Spectral"/>
              <a:cs typeface="Spectral"/>
              <a:sym typeface="Spectral"/>
            </a:endParaRPr>
          </a:p>
          <a:p>
            <a:pPr indent="0" lvl="0" marL="0" marR="0" rtl="0" algn="l">
              <a:lnSpc>
                <a:spcPct val="115000"/>
              </a:lnSpc>
              <a:spcBef>
                <a:spcPts val="1200"/>
              </a:spcBef>
              <a:spcAft>
                <a:spcPts val="1200"/>
              </a:spcAft>
              <a:buClr>
                <a:srgbClr val="000000"/>
              </a:buClr>
              <a:buSzPts val="1100"/>
              <a:buFont typeface="Arial"/>
              <a:buNone/>
            </a:pPr>
            <a:r>
              <a:rPr b="1" i="0" lang="en" sz="1100" u="none" cap="none" strike="noStrike">
                <a:solidFill>
                  <a:srgbClr val="1155CC"/>
                </a:solidFill>
                <a:latin typeface="Spectral"/>
                <a:ea typeface="Spectral"/>
                <a:cs typeface="Spectral"/>
                <a:sym typeface="Spectral"/>
              </a:rPr>
              <a:t>Do I actually need AI for this? Is there a simpler tool (notes, search, calculator, template)? Am I using AI to learn or to avoid thinking?</a:t>
            </a:r>
            <a:endParaRPr b="1" i="0" sz="1100" u="none" cap="none" strike="noStrike">
              <a:solidFill>
                <a:srgbClr val="1155CC"/>
              </a:solidFill>
              <a:latin typeface="Spectral"/>
              <a:ea typeface="Spectral"/>
              <a:cs typeface="Spectral"/>
              <a:sym typeface="Spectral"/>
            </a:endParaRPr>
          </a:p>
        </p:txBody>
      </p:sp>
      <p:sp>
        <p:nvSpPr>
          <p:cNvPr id="189" name="Google Shape;189;p8"/>
          <p:cNvSpPr txBox="1"/>
          <p:nvPr/>
        </p:nvSpPr>
        <p:spPr>
          <a:xfrm>
            <a:off x="718875" y="3143250"/>
            <a:ext cx="2259300" cy="97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800"/>
              </a:spcBef>
              <a:spcAft>
                <a:spcPts val="0"/>
              </a:spcAft>
              <a:buClr>
                <a:schemeClr val="dk1"/>
              </a:buClr>
              <a:buSzPts val="1100"/>
              <a:buFont typeface="Arial"/>
              <a:buNone/>
            </a:pPr>
            <a:r>
              <a:rPr b="1" i="0" lang="en" sz="1000" u="none" cap="none" strike="noStrike">
                <a:solidFill>
                  <a:srgbClr val="1155CC"/>
                </a:solidFill>
                <a:latin typeface="Spectral"/>
                <a:ea typeface="Spectral"/>
                <a:cs typeface="Spectral"/>
                <a:sym typeface="Spectral"/>
              </a:rPr>
              <a:t>Use AI Less Often, but Better</a:t>
            </a:r>
            <a:endParaRPr b="1" i="0" sz="1000" u="none" cap="none" strike="noStrike">
              <a:solidFill>
                <a:srgbClr val="1155CC"/>
              </a:solidFill>
              <a:latin typeface="Spectral"/>
              <a:ea typeface="Spectral"/>
              <a:cs typeface="Spectral"/>
              <a:sym typeface="Spectral"/>
            </a:endParaRPr>
          </a:p>
          <a:p>
            <a:pPr indent="0" lvl="0" marL="0" marR="0" rtl="0" algn="l">
              <a:lnSpc>
                <a:spcPct val="115000"/>
              </a:lnSpc>
              <a:spcBef>
                <a:spcPts val="1200"/>
              </a:spcBef>
              <a:spcAft>
                <a:spcPts val="1200"/>
              </a:spcAft>
              <a:buClr>
                <a:srgbClr val="000000"/>
              </a:buClr>
              <a:buSzPts val="1000"/>
              <a:buFont typeface="Arial"/>
              <a:buNone/>
            </a:pPr>
            <a:r>
              <a:rPr b="1" i="0" lang="en" sz="1000" u="none" cap="none" strike="noStrike">
                <a:solidFill>
                  <a:srgbClr val="1155CC"/>
                </a:solidFill>
                <a:latin typeface="Spectral"/>
                <a:ea typeface="Spectral"/>
                <a:cs typeface="Spectral"/>
                <a:sym typeface="Spectral"/>
              </a:rPr>
              <a:t>Combine questions into one well structured prompt.  Avoid “trial and error” prompting</a:t>
            </a:r>
            <a:endParaRPr b="1" i="0" sz="1000" u="none" cap="none" strike="noStrike">
              <a:solidFill>
                <a:srgbClr val="1155CC"/>
              </a:solidFill>
              <a:latin typeface="Spectral"/>
              <a:ea typeface="Spectral"/>
              <a:cs typeface="Spectral"/>
              <a:sym typeface="Spectral"/>
            </a:endParaRPr>
          </a:p>
        </p:txBody>
      </p:sp>
      <p:sp>
        <p:nvSpPr>
          <p:cNvPr id="190" name="Google Shape;190;p8"/>
          <p:cNvSpPr txBox="1"/>
          <p:nvPr/>
        </p:nvSpPr>
        <p:spPr>
          <a:xfrm>
            <a:off x="3266063" y="3839625"/>
            <a:ext cx="3509400" cy="884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800"/>
              </a:spcBef>
              <a:spcAft>
                <a:spcPts val="0"/>
              </a:spcAft>
              <a:buClr>
                <a:schemeClr val="dk1"/>
              </a:buClr>
              <a:buSzPts val="1100"/>
              <a:buFont typeface="Arial"/>
              <a:buNone/>
            </a:pPr>
            <a:r>
              <a:rPr b="1" i="0" lang="en" sz="1100" u="none" cap="none" strike="noStrike">
                <a:solidFill>
                  <a:srgbClr val="1155CC"/>
                </a:solidFill>
                <a:latin typeface="Spectral"/>
                <a:ea typeface="Spectral"/>
                <a:cs typeface="Spectral"/>
                <a:sym typeface="Spectral"/>
              </a:rPr>
              <a:t>Choose the Lightest Tool That Works</a:t>
            </a:r>
            <a:endParaRPr b="1" i="0" sz="1100" u="none" cap="none" strike="noStrike">
              <a:solidFill>
                <a:srgbClr val="1155CC"/>
              </a:solidFill>
              <a:latin typeface="Spectral"/>
              <a:ea typeface="Spectral"/>
              <a:cs typeface="Spectral"/>
              <a:sym typeface="Spectral"/>
            </a:endParaRPr>
          </a:p>
          <a:p>
            <a:pPr indent="0" lvl="0" marL="0" marR="0" rtl="0" algn="l">
              <a:lnSpc>
                <a:spcPct val="115000"/>
              </a:lnSpc>
              <a:spcBef>
                <a:spcPts val="1200"/>
              </a:spcBef>
              <a:spcAft>
                <a:spcPts val="0"/>
              </a:spcAft>
              <a:buClr>
                <a:srgbClr val="000000"/>
              </a:buClr>
              <a:buSzPts val="1100"/>
              <a:buFont typeface="Arial"/>
              <a:buNone/>
            </a:pPr>
            <a:r>
              <a:rPr b="1" i="0" lang="en" sz="1100" u="none" cap="none" strike="noStrike">
                <a:solidFill>
                  <a:srgbClr val="1155CC"/>
                </a:solidFill>
                <a:latin typeface="Spectral"/>
                <a:ea typeface="Spectral"/>
                <a:cs typeface="Spectral"/>
                <a:sym typeface="Spectral"/>
              </a:rPr>
              <a:t>Text-only &gt; images &gt; video </a:t>
            </a:r>
            <a:endParaRPr b="1" i="0" sz="1100" u="none" cap="none" strike="noStrike">
              <a:solidFill>
                <a:srgbClr val="1155CC"/>
              </a:solidFill>
              <a:latin typeface="Spectral"/>
              <a:ea typeface="Spectral"/>
              <a:cs typeface="Spectral"/>
              <a:sym typeface="Spectral"/>
            </a:endParaRPr>
          </a:p>
          <a:p>
            <a:pPr indent="0" lvl="0" marL="0" marR="0" rtl="0" algn="l">
              <a:lnSpc>
                <a:spcPct val="115000"/>
              </a:lnSpc>
              <a:spcBef>
                <a:spcPts val="1200"/>
              </a:spcBef>
              <a:spcAft>
                <a:spcPts val="0"/>
              </a:spcAft>
              <a:buClr>
                <a:srgbClr val="000000"/>
              </a:buClr>
              <a:buSzPts val="1100"/>
              <a:buFont typeface="Arial"/>
              <a:buNone/>
            </a:pPr>
            <a:r>
              <a:rPr b="1" i="0" lang="en" sz="1100" u="none" cap="none" strike="noStrike">
                <a:solidFill>
                  <a:srgbClr val="1155CC"/>
                </a:solidFill>
                <a:latin typeface="Spectral"/>
                <a:ea typeface="Spectral"/>
                <a:cs typeface="Spectral"/>
                <a:sym typeface="Spectral"/>
              </a:rPr>
              <a:t>Smaller models &gt; largest models (when available)</a:t>
            </a:r>
            <a:endParaRPr b="1" i="0" sz="1100" u="none" cap="none" strike="noStrike">
              <a:solidFill>
                <a:srgbClr val="1155CC"/>
              </a:solidFill>
              <a:latin typeface="Spectral"/>
              <a:ea typeface="Spectral"/>
              <a:cs typeface="Spectral"/>
              <a:sym typeface="Spectral"/>
            </a:endParaRPr>
          </a:p>
          <a:p>
            <a:pPr indent="0" lvl="0" marL="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91" name="Google Shape;191;p8"/>
          <p:cNvSpPr/>
          <p:nvPr/>
        </p:nvSpPr>
        <p:spPr>
          <a:xfrm>
            <a:off x="6259700" y="3262450"/>
            <a:ext cx="473400" cy="366000"/>
          </a:xfrm>
          <a:prstGeom prst="ellipse">
            <a:avLst/>
          </a:prstGeom>
          <a:solidFill>
            <a:srgbClr val="9FC5E8"/>
          </a:solidFill>
          <a:ln cap="flat" cmpd="sng" w="38100">
            <a:solidFill>
              <a:srgbClr val="1155C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8"/>
          <p:cNvSpPr txBox="1"/>
          <p:nvPr/>
        </p:nvSpPr>
        <p:spPr>
          <a:xfrm>
            <a:off x="6357925" y="1163150"/>
            <a:ext cx="2616300" cy="1188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800"/>
              </a:spcBef>
              <a:spcAft>
                <a:spcPts val="0"/>
              </a:spcAft>
              <a:buClr>
                <a:schemeClr val="dk1"/>
              </a:buClr>
              <a:buSzPts val="1100"/>
              <a:buFont typeface="Arial"/>
              <a:buNone/>
            </a:pPr>
            <a:r>
              <a:rPr b="1" i="0" lang="en" sz="1100" u="none" cap="none" strike="noStrike">
                <a:solidFill>
                  <a:srgbClr val="1155CC"/>
                </a:solidFill>
                <a:latin typeface="Spectral"/>
                <a:ea typeface="Spectral"/>
                <a:cs typeface="Spectral"/>
                <a:sym typeface="Spectral"/>
              </a:rPr>
              <a:t>Protect Learning, Creativity &amp; Skills</a:t>
            </a:r>
            <a:endParaRPr b="1" i="0" sz="1100" u="none" cap="none" strike="noStrike">
              <a:solidFill>
                <a:srgbClr val="1155CC"/>
              </a:solidFill>
              <a:latin typeface="Spectral"/>
              <a:ea typeface="Spectral"/>
              <a:cs typeface="Spectral"/>
              <a:sym typeface="Spectral"/>
            </a:endParaRPr>
          </a:p>
          <a:p>
            <a:pPr indent="0" lvl="0" marL="0" marR="0" rtl="0" algn="l">
              <a:lnSpc>
                <a:spcPct val="115000"/>
              </a:lnSpc>
              <a:spcBef>
                <a:spcPts val="1200"/>
              </a:spcBef>
              <a:spcAft>
                <a:spcPts val="0"/>
              </a:spcAft>
              <a:buClr>
                <a:srgbClr val="000000"/>
              </a:buClr>
              <a:buSzPts val="1100"/>
              <a:buFont typeface="Arial"/>
              <a:buNone/>
            </a:pPr>
            <a:r>
              <a:rPr b="1" i="0" lang="en" sz="1100" u="none" cap="none" strike="noStrike">
                <a:solidFill>
                  <a:srgbClr val="1155CC"/>
                </a:solidFill>
                <a:latin typeface="Spectral"/>
                <a:ea typeface="Spectral"/>
                <a:cs typeface="Spectral"/>
                <a:sym typeface="Spectral"/>
              </a:rPr>
              <a:t>Try first without AI, then compare Use AI to critique or improve your work, not replace it</a:t>
            </a:r>
            <a:endParaRPr b="1" i="0" sz="1100" u="none" cap="none" strike="noStrike">
              <a:solidFill>
                <a:srgbClr val="1155CC"/>
              </a:solidFill>
              <a:latin typeface="Spectral"/>
              <a:ea typeface="Spectral"/>
              <a:cs typeface="Spectral"/>
              <a:sym typeface="Spectral"/>
            </a:endParaRPr>
          </a:p>
          <a:p>
            <a:pPr indent="0" lvl="0" marL="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93" name="Google Shape;193;p8"/>
          <p:cNvSpPr txBox="1"/>
          <p:nvPr/>
        </p:nvSpPr>
        <p:spPr>
          <a:xfrm>
            <a:off x="6616700" y="1349025"/>
            <a:ext cx="2259300" cy="158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800"/>
              <a:buFont typeface="Arial"/>
              <a:buNone/>
            </a:pPr>
            <a:r>
              <a:t/>
            </a:r>
            <a:endParaRPr b="1" i="0" sz="1800" u="none" cap="none" strike="noStrike">
              <a:solidFill>
                <a:schemeClr val="dk2"/>
              </a:solidFill>
              <a:latin typeface="Arial"/>
              <a:ea typeface="Arial"/>
              <a:cs typeface="Arial"/>
              <a:sym typeface="Arial"/>
            </a:endParaRPr>
          </a:p>
        </p:txBody>
      </p:sp>
      <p:sp>
        <p:nvSpPr>
          <p:cNvPr id="194" name="Google Shape;194;p8"/>
          <p:cNvSpPr txBox="1"/>
          <p:nvPr/>
        </p:nvSpPr>
        <p:spPr>
          <a:xfrm>
            <a:off x="6866925" y="3101725"/>
            <a:ext cx="1928700" cy="179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1155CC"/>
                </a:solidFill>
                <a:latin typeface="Spectral"/>
                <a:ea typeface="Spectral"/>
                <a:cs typeface="Spectral"/>
                <a:sym typeface="Spectral"/>
              </a:rPr>
              <a:t>Respect Boundaries: </a:t>
            </a:r>
            <a:endParaRPr b="1" i="0" sz="1100" u="none" cap="none" strike="noStrike">
              <a:solidFill>
                <a:srgbClr val="1155CC"/>
              </a:solidFill>
              <a:latin typeface="Spectral"/>
              <a:ea typeface="Spectral"/>
              <a:cs typeface="Spectral"/>
              <a:sym typeface="Spectral"/>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1155CC"/>
              </a:solidFill>
              <a:latin typeface="Spectral"/>
              <a:ea typeface="Spectral"/>
              <a:cs typeface="Spectral"/>
              <a:sym typeface="Spectral"/>
            </a:endParaRPr>
          </a:p>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1155CC"/>
                </a:solidFill>
                <a:latin typeface="Spectral"/>
                <a:ea typeface="Spectral"/>
                <a:cs typeface="Spectral"/>
                <a:sym typeface="Spectral"/>
              </a:rPr>
              <a:t>Acknowledge when and if it can be used, do not overstep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D"/>
        </a:solidFill>
      </p:bgPr>
    </p:bg>
    <p:spTree>
      <p:nvGrpSpPr>
        <p:cNvPr id="198" name="Shape 198"/>
        <p:cNvGrpSpPr/>
        <p:nvPr/>
      </p:nvGrpSpPr>
      <p:grpSpPr>
        <a:xfrm>
          <a:off x="0" y="0"/>
          <a:ext cx="0" cy="0"/>
          <a:chOff x="0" y="0"/>
          <a:chExt cx="0" cy="0"/>
        </a:xfrm>
      </p:grpSpPr>
      <p:sp>
        <p:nvSpPr>
          <p:cNvPr id="199" name="Google Shape;199;p9"/>
          <p:cNvSpPr txBox="1"/>
          <p:nvPr>
            <p:ph type="title"/>
          </p:nvPr>
        </p:nvSpPr>
        <p:spPr>
          <a:xfrm rot="-5400644">
            <a:off x="-2204927" y="1829903"/>
            <a:ext cx="4804200" cy="573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42947"/>
              <a:buNone/>
            </a:pPr>
            <a:r>
              <a:rPr lang="en" sz="7244">
                <a:solidFill>
                  <a:srgbClr val="3C78D8"/>
                </a:solidFill>
                <a:latin typeface="Spectral Medium"/>
                <a:ea typeface="Spectral Medium"/>
                <a:cs typeface="Spectral Medium"/>
                <a:sym typeface="Spectral Medium"/>
              </a:rPr>
              <a:t>Resources</a:t>
            </a:r>
            <a:r>
              <a:rPr lang="en">
                <a:solidFill>
                  <a:srgbClr val="3C78D8"/>
                </a:solidFill>
                <a:latin typeface="Spectral Medium"/>
                <a:ea typeface="Spectral Medium"/>
                <a:cs typeface="Spectral Medium"/>
                <a:sym typeface="Spectral Medium"/>
              </a:rPr>
              <a:t> </a:t>
            </a:r>
            <a:endParaRPr>
              <a:solidFill>
                <a:srgbClr val="3C78D8"/>
              </a:solidFill>
              <a:latin typeface="Spectral Medium"/>
              <a:ea typeface="Spectral Medium"/>
              <a:cs typeface="Spectral Medium"/>
              <a:sym typeface="Spectral Medium"/>
            </a:endParaRPr>
          </a:p>
        </p:txBody>
      </p:sp>
      <p:sp>
        <p:nvSpPr>
          <p:cNvPr id="200" name="Google Shape;200;p9"/>
          <p:cNvSpPr/>
          <p:nvPr/>
        </p:nvSpPr>
        <p:spPr>
          <a:xfrm>
            <a:off x="1393050" y="430100"/>
            <a:ext cx="6795600" cy="705600"/>
          </a:xfrm>
          <a:prstGeom prst="roundRect">
            <a:avLst>
              <a:gd fmla="val 16667" name="adj"/>
            </a:avLst>
          </a:prstGeom>
          <a:solidFill>
            <a:srgbClr val="FFFBED"/>
          </a:solidFill>
          <a:ln cap="flat" cmpd="sng" w="38100">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9"/>
          <p:cNvSpPr/>
          <p:nvPr/>
        </p:nvSpPr>
        <p:spPr>
          <a:xfrm>
            <a:off x="1395800" y="2954950"/>
            <a:ext cx="3092400" cy="588600"/>
          </a:xfrm>
          <a:prstGeom prst="roundRect">
            <a:avLst>
              <a:gd fmla="val 16667" name="adj"/>
            </a:avLst>
          </a:prstGeom>
          <a:solidFill>
            <a:srgbClr val="FFFBED"/>
          </a:solidFill>
          <a:ln cap="flat" cmpd="sng" w="38100">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9"/>
          <p:cNvSpPr/>
          <p:nvPr/>
        </p:nvSpPr>
        <p:spPr>
          <a:xfrm>
            <a:off x="1395800" y="4010100"/>
            <a:ext cx="3092400" cy="588600"/>
          </a:xfrm>
          <a:prstGeom prst="roundRect">
            <a:avLst>
              <a:gd fmla="val 16667" name="adj"/>
            </a:avLst>
          </a:prstGeom>
          <a:solidFill>
            <a:srgbClr val="FFFBED"/>
          </a:solidFill>
          <a:ln cap="flat" cmpd="sng" w="38100">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9"/>
          <p:cNvSpPr/>
          <p:nvPr/>
        </p:nvSpPr>
        <p:spPr>
          <a:xfrm>
            <a:off x="5119825" y="2993700"/>
            <a:ext cx="3092400" cy="547500"/>
          </a:xfrm>
          <a:prstGeom prst="roundRect">
            <a:avLst>
              <a:gd fmla="val 16667" name="adj"/>
            </a:avLst>
          </a:prstGeom>
          <a:solidFill>
            <a:srgbClr val="FFFBED"/>
          </a:solidFill>
          <a:ln cap="flat" cmpd="sng" w="38100">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9"/>
          <p:cNvSpPr/>
          <p:nvPr/>
        </p:nvSpPr>
        <p:spPr>
          <a:xfrm>
            <a:off x="5190575" y="3885100"/>
            <a:ext cx="3092400" cy="705600"/>
          </a:xfrm>
          <a:prstGeom prst="roundRect">
            <a:avLst>
              <a:gd fmla="val 16667" name="adj"/>
            </a:avLst>
          </a:prstGeom>
          <a:solidFill>
            <a:srgbClr val="FFFBED"/>
          </a:solidFill>
          <a:ln cap="flat" cmpd="sng" w="38100">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9"/>
          <p:cNvSpPr txBox="1"/>
          <p:nvPr/>
        </p:nvSpPr>
        <p:spPr>
          <a:xfrm rot="-5400000">
            <a:off x="-3205500" y="785975"/>
            <a:ext cx="7295100" cy="88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7244" u="none" cap="none" strike="noStrike">
                <a:solidFill>
                  <a:schemeClr val="lt2"/>
                </a:solidFill>
                <a:latin typeface="Spectral Medium"/>
                <a:ea typeface="Spectral Medium"/>
                <a:cs typeface="Spectral Medium"/>
                <a:sym typeface="Spectral Medium"/>
              </a:rPr>
              <a:t>Resources</a:t>
            </a:r>
            <a:endParaRPr b="0" i="0" sz="1800" u="none" cap="none" strike="noStrike">
              <a:solidFill>
                <a:schemeClr val="lt2"/>
              </a:solidFill>
              <a:latin typeface="Arial"/>
              <a:ea typeface="Arial"/>
              <a:cs typeface="Arial"/>
              <a:sym typeface="Arial"/>
            </a:endParaRPr>
          </a:p>
        </p:txBody>
      </p:sp>
      <p:sp>
        <p:nvSpPr>
          <p:cNvPr id="206" name="Google Shape;206;p9"/>
          <p:cNvSpPr txBox="1"/>
          <p:nvPr/>
        </p:nvSpPr>
        <p:spPr>
          <a:xfrm>
            <a:off x="3000300" y="500075"/>
            <a:ext cx="6143700" cy="39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 sz="2300" u="none" cap="none" strike="noStrike">
                <a:solidFill>
                  <a:srgbClr val="3C78D8"/>
                </a:solidFill>
                <a:latin typeface="Spectral Medium"/>
                <a:ea typeface="Spectral Medium"/>
                <a:cs typeface="Spectral Medium"/>
                <a:sym typeface="Spectral Medium"/>
              </a:rPr>
              <a:t>Want to know more? </a:t>
            </a:r>
            <a:endParaRPr b="0" i="0" sz="2300" u="none" cap="none" strike="noStrike">
              <a:solidFill>
                <a:srgbClr val="3C78D8"/>
              </a:solidFill>
              <a:latin typeface="Spectral Medium"/>
              <a:ea typeface="Spectral Medium"/>
              <a:cs typeface="Spectral Medium"/>
              <a:sym typeface="Spectral Medium"/>
            </a:endParaRPr>
          </a:p>
        </p:txBody>
      </p:sp>
      <p:sp>
        <p:nvSpPr>
          <p:cNvPr id="207" name="Google Shape;207;p9"/>
          <p:cNvSpPr txBox="1"/>
          <p:nvPr/>
        </p:nvSpPr>
        <p:spPr>
          <a:xfrm>
            <a:off x="1490900" y="2887938"/>
            <a:ext cx="2902200" cy="759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3C78D8"/>
                </a:solidFill>
                <a:latin typeface="Times New Roman"/>
                <a:ea typeface="Times New Roman"/>
                <a:cs typeface="Times New Roman"/>
                <a:sym typeface="Times New Roman"/>
              </a:rPr>
              <a:t>Elon University</a:t>
            </a:r>
            <a:r>
              <a:rPr b="0" i="0" lang="en" sz="1200" u="none" cap="none" strike="noStrike">
                <a:solidFill>
                  <a:srgbClr val="3C78D8"/>
                </a:solidFill>
                <a:latin typeface="Times New Roman"/>
                <a:ea typeface="Times New Roman"/>
                <a:cs typeface="Times New Roman"/>
                <a:sym typeface="Times New Roman"/>
              </a:rPr>
              <a:t>- Student Guide to Artificial Intelligence</a:t>
            </a:r>
            <a:r>
              <a:rPr b="0" i="0" lang="en" sz="1200" u="none" cap="none" strike="noStrike">
                <a:solidFill>
                  <a:schemeClr val="dk1"/>
                </a:solidFill>
                <a:latin typeface="Times New Roman"/>
                <a:ea typeface="Times New Roman"/>
                <a:cs typeface="Times New Roman"/>
                <a:sym typeface="Times New Roman"/>
              </a:rPr>
              <a:t> </a:t>
            </a:r>
            <a:r>
              <a:rPr b="0" i="0" lang="en" sz="1200" u="sng" cap="none" strike="noStrike">
                <a:solidFill>
                  <a:srgbClr val="1155CC"/>
                </a:solidFill>
                <a:latin typeface="Times New Roman"/>
                <a:ea typeface="Times New Roman"/>
                <a:cs typeface="Times New Roman"/>
                <a:sym typeface="Times New Roman"/>
                <a:hlinkClick r:id="rId3">
                  <a:extLst>
                    <a:ext uri="{A12FA001-AC4F-418D-AE19-62706E023703}">
                      <ahyp:hlinkClr val="tx"/>
                    </a:ext>
                  </a:extLst>
                </a:hlinkClick>
              </a:rPr>
              <a:t>LINK</a:t>
            </a:r>
            <a:endParaRPr b="0" i="0" sz="1200" u="none" cap="none" strike="noStrike">
              <a:solidFill>
                <a:schemeClr val="dk1"/>
              </a:solidFill>
              <a:latin typeface="Times New Roman"/>
              <a:ea typeface="Times New Roman"/>
              <a:cs typeface="Times New Roman"/>
              <a:sym typeface="Times New Roman"/>
            </a:endParaRPr>
          </a:p>
        </p:txBody>
      </p:sp>
      <p:sp>
        <p:nvSpPr>
          <p:cNvPr id="208" name="Google Shape;208;p9"/>
          <p:cNvSpPr txBox="1"/>
          <p:nvPr/>
        </p:nvSpPr>
        <p:spPr>
          <a:xfrm>
            <a:off x="1499888" y="4010100"/>
            <a:ext cx="2884200" cy="794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3C78D8"/>
                </a:solidFill>
                <a:latin typeface="Times New Roman"/>
                <a:ea typeface="Times New Roman"/>
                <a:cs typeface="Times New Roman"/>
                <a:sym typeface="Times New Roman"/>
              </a:rPr>
              <a:t>Yale Climate Connection-</a:t>
            </a:r>
            <a:r>
              <a:rPr b="0" i="0" lang="en" sz="1200" u="none" cap="none" strike="noStrike">
                <a:solidFill>
                  <a:srgbClr val="3C78D8"/>
                </a:solidFill>
                <a:latin typeface="Times New Roman"/>
                <a:ea typeface="Times New Roman"/>
                <a:cs typeface="Times New Roman"/>
                <a:sym typeface="Times New Roman"/>
              </a:rPr>
              <a:t> What you need to know about AI and climate change</a:t>
            </a:r>
            <a:r>
              <a:rPr b="0" i="0" lang="en" sz="1200" u="none" cap="none" strike="noStrike">
                <a:solidFill>
                  <a:schemeClr val="dk1"/>
                </a:solidFill>
                <a:latin typeface="Times New Roman"/>
                <a:ea typeface="Times New Roman"/>
                <a:cs typeface="Times New Roman"/>
                <a:sym typeface="Times New Roman"/>
              </a:rPr>
              <a:t> </a:t>
            </a:r>
            <a:r>
              <a:rPr b="0" i="0" lang="en" sz="1200" u="sng" cap="none" strike="noStrike">
                <a:solidFill>
                  <a:srgbClr val="1155CC"/>
                </a:solidFill>
                <a:latin typeface="Times New Roman"/>
                <a:ea typeface="Times New Roman"/>
                <a:cs typeface="Times New Roman"/>
                <a:sym typeface="Times New Roman"/>
                <a:hlinkClick r:id="rId4">
                  <a:extLst>
                    <a:ext uri="{A12FA001-AC4F-418D-AE19-62706E023703}">
                      <ahyp:hlinkClr val="tx"/>
                    </a:ext>
                  </a:extLst>
                </a:hlinkClick>
              </a:rPr>
              <a:t>LINK</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09" name="Google Shape;209;p9"/>
          <p:cNvSpPr txBox="1"/>
          <p:nvPr/>
        </p:nvSpPr>
        <p:spPr>
          <a:xfrm>
            <a:off x="5321375" y="2954938"/>
            <a:ext cx="2830800" cy="759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3C78D8"/>
                </a:solidFill>
                <a:latin typeface="Times New Roman"/>
                <a:ea typeface="Times New Roman"/>
                <a:cs typeface="Times New Roman"/>
                <a:sym typeface="Times New Roman"/>
              </a:rPr>
              <a:t>NVIDIA</a:t>
            </a:r>
            <a:r>
              <a:rPr b="0" i="0" lang="en" sz="1200" u="none" cap="none" strike="noStrike">
                <a:solidFill>
                  <a:srgbClr val="3C78D8"/>
                </a:solidFill>
                <a:latin typeface="Times New Roman"/>
                <a:ea typeface="Times New Roman"/>
                <a:cs typeface="Times New Roman"/>
                <a:sym typeface="Times New Roman"/>
              </a:rPr>
              <a:t> AI for a Greener Future: Its Power is in Our Hands</a:t>
            </a:r>
            <a:r>
              <a:rPr b="0" i="0" lang="en" sz="1200" u="none" cap="none" strike="noStrike">
                <a:solidFill>
                  <a:srgbClr val="1A1A1A"/>
                </a:solidFill>
                <a:latin typeface="Times New Roman"/>
                <a:ea typeface="Times New Roman"/>
                <a:cs typeface="Times New Roman"/>
                <a:sym typeface="Times New Roman"/>
              </a:rPr>
              <a:t> </a:t>
            </a:r>
            <a:r>
              <a:rPr b="0" i="0" lang="en" sz="1200" u="sng" cap="none" strike="noStrike">
                <a:solidFill>
                  <a:srgbClr val="1155CC"/>
                </a:solidFill>
                <a:latin typeface="Times New Roman"/>
                <a:ea typeface="Times New Roman"/>
                <a:cs typeface="Times New Roman"/>
                <a:sym typeface="Times New Roman"/>
                <a:hlinkClick r:id="rId5">
                  <a:extLst>
                    <a:ext uri="{A12FA001-AC4F-418D-AE19-62706E023703}">
                      <ahyp:hlinkClr val="tx"/>
                    </a:ext>
                  </a:extLst>
                </a:hlinkClick>
              </a:rPr>
              <a:t>LINK</a:t>
            </a:r>
            <a:endParaRPr b="0" i="0" sz="1200" u="none" cap="none" strike="noStrike">
              <a:solidFill>
                <a:schemeClr val="dk1"/>
              </a:solidFill>
              <a:latin typeface="Times New Roman"/>
              <a:ea typeface="Times New Roman"/>
              <a:cs typeface="Times New Roman"/>
              <a:sym typeface="Times New Roman"/>
            </a:endParaRPr>
          </a:p>
        </p:txBody>
      </p:sp>
      <p:sp>
        <p:nvSpPr>
          <p:cNvPr id="210" name="Google Shape;210;p9"/>
          <p:cNvSpPr txBox="1"/>
          <p:nvPr/>
        </p:nvSpPr>
        <p:spPr>
          <a:xfrm>
            <a:off x="5285675" y="3885100"/>
            <a:ext cx="2902200" cy="84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3C78D8"/>
                </a:solidFill>
                <a:latin typeface="Times New Roman"/>
                <a:ea typeface="Times New Roman"/>
                <a:cs typeface="Times New Roman"/>
                <a:sym typeface="Times New Roman"/>
              </a:rPr>
              <a:t>Harz University of Applied Sciences</a:t>
            </a:r>
            <a:r>
              <a:rPr b="0" i="0" lang="en" sz="1200" u="none" cap="none" strike="noStrike">
                <a:solidFill>
                  <a:srgbClr val="3C78D8"/>
                </a:solidFill>
                <a:latin typeface="Times New Roman"/>
                <a:ea typeface="Times New Roman"/>
                <a:cs typeface="Times New Roman"/>
                <a:sym typeface="Times New Roman"/>
              </a:rPr>
              <a:t>: The Evolution of Learning: Assessing </a:t>
            </a:r>
            <a:r>
              <a:rPr b="0" i="0" lang="en" sz="1200" u="sng" cap="none" strike="noStrike">
                <a:solidFill>
                  <a:srgbClr val="1155CC"/>
                </a:solidFill>
                <a:latin typeface="Times New Roman"/>
                <a:ea typeface="Times New Roman"/>
                <a:cs typeface="Times New Roman"/>
                <a:sym typeface="Times New Roman"/>
                <a:hlinkClick r:id="rId6">
                  <a:extLst>
                    <a:ext uri="{A12FA001-AC4F-418D-AE19-62706E023703}">
                      <ahyp:hlinkClr val="tx"/>
                    </a:ext>
                  </a:extLst>
                </a:hlinkClick>
              </a:rPr>
              <a:t>LINK</a:t>
            </a:r>
            <a:endParaRPr b="0" i="0" sz="1200" u="none" cap="none" strike="noStrike">
              <a:solidFill>
                <a:schemeClr val="dk1"/>
              </a:solidFill>
              <a:latin typeface="Times New Roman"/>
              <a:ea typeface="Times New Roman"/>
              <a:cs typeface="Times New Roman"/>
              <a:sym typeface="Times New Roman"/>
            </a:endParaRPr>
          </a:p>
        </p:txBody>
      </p:sp>
      <p:sp>
        <p:nvSpPr>
          <p:cNvPr id="211" name="Google Shape;211;p9"/>
          <p:cNvSpPr txBox="1"/>
          <p:nvPr/>
        </p:nvSpPr>
        <p:spPr>
          <a:xfrm>
            <a:off x="1535900" y="1259075"/>
            <a:ext cx="2991600" cy="24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12" name="Google Shape;212;p9"/>
          <p:cNvSpPr txBox="1"/>
          <p:nvPr/>
        </p:nvSpPr>
        <p:spPr>
          <a:xfrm>
            <a:off x="5027425" y="1223375"/>
            <a:ext cx="3277200" cy="24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13" name="Google Shape;213;p9"/>
          <p:cNvSpPr/>
          <p:nvPr/>
        </p:nvSpPr>
        <p:spPr>
          <a:xfrm>
            <a:off x="1438200" y="1482288"/>
            <a:ext cx="6705300" cy="1042500"/>
          </a:xfrm>
          <a:prstGeom prst="roundRect">
            <a:avLst>
              <a:gd fmla="val 16667" name="adj"/>
            </a:avLst>
          </a:prstGeom>
          <a:solidFill>
            <a:srgbClr val="FFFBED"/>
          </a:solidFill>
          <a:ln cap="flat" cmpd="sng" w="2857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9"/>
          <p:cNvSpPr txBox="1"/>
          <p:nvPr/>
        </p:nvSpPr>
        <p:spPr>
          <a:xfrm>
            <a:off x="1652100" y="1556750"/>
            <a:ext cx="6277500" cy="48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C78D8"/>
                </a:solidFill>
                <a:latin typeface="Spectral Medium"/>
                <a:ea typeface="Spectral Medium"/>
                <a:cs typeface="Spectral Medium"/>
                <a:sym typeface="Spectral Medium"/>
              </a:rPr>
              <a:t>AI has effects on every part of our lives from education, the environment, the job market, and personal security. It is essential that everyone takes a moment to educate themselves on this new phenomenon. Here are a few links to start. </a:t>
            </a:r>
            <a:endParaRPr b="0" i="0" sz="1400" u="none" cap="none" strike="noStrike">
              <a:solidFill>
                <a:srgbClr val="3C78D8"/>
              </a:solidFill>
              <a:latin typeface="Spectral Medium"/>
              <a:ea typeface="Spectral Medium"/>
              <a:cs typeface="Spectral Medium"/>
              <a:sym typeface="Spectral Medium"/>
            </a:endParaRPr>
          </a:p>
        </p:txBody>
      </p:sp>
      <p:pic>
        <p:nvPicPr>
          <p:cNvPr id="215" name="Google Shape;215;p9" title="my-pdf-qr-code-1024px.jpg"/>
          <p:cNvPicPr preferRelativeResize="0"/>
          <p:nvPr/>
        </p:nvPicPr>
        <p:blipFill rotWithShape="1">
          <a:blip r:embed="rId7">
            <a:alphaModFix/>
          </a:blip>
          <a:srcRect b="0" l="0" r="0" t="0"/>
          <a:stretch/>
        </p:blipFill>
        <p:spPr>
          <a:xfrm>
            <a:off x="8072425" y="1867100"/>
            <a:ext cx="956951" cy="9569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